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6" r:id="rId1"/>
    <p:sldMasterId id="2147483729" r:id="rId2"/>
  </p:sldMasterIdLst>
  <p:notesMasterIdLst>
    <p:notesMasterId r:id="rId17"/>
  </p:notesMasterIdLst>
  <p:sldIdLst>
    <p:sldId id="449" r:id="rId3"/>
    <p:sldId id="490" r:id="rId4"/>
    <p:sldId id="412" r:id="rId5"/>
    <p:sldId id="484" r:id="rId6"/>
    <p:sldId id="485" r:id="rId7"/>
    <p:sldId id="488" r:id="rId8"/>
    <p:sldId id="489" r:id="rId9"/>
    <p:sldId id="359" r:id="rId10"/>
    <p:sldId id="483" r:id="rId11"/>
    <p:sldId id="482" r:id="rId12"/>
    <p:sldId id="481" r:id="rId13"/>
    <p:sldId id="452" r:id="rId14"/>
    <p:sldId id="480" r:id="rId15"/>
    <p:sldId id="426" r:id="rId16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EB0"/>
    <a:srgbClr val="EC6EC8"/>
    <a:srgbClr val="3ABFC6"/>
    <a:srgbClr val="3F2A56"/>
    <a:srgbClr val="CDB7BC"/>
    <a:srgbClr val="B5939B"/>
    <a:srgbClr val="825862"/>
    <a:srgbClr val="962045"/>
    <a:srgbClr val="920C82"/>
    <a:srgbClr val="961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C2DF2B-9DC5-4846-AE53-93A2E6064EDB}">
  <a:tblStyle styleId="{02C2DF2B-9DC5-4846-AE53-93A2E6064E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64B91E-5BF6-4424-BD36-A29454430A8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7" autoAdjust="0"/>
    <p:restoredTop sz="72197" autoAdjust="0"/>
  </p:normalViewPr>
  <p:slideViewPr>
    <p:cSldViewPr snapToGrid="0">
      <p:cViewPr varScale="1">
        <p:scale>
          <a:sx n="41" d="100"/>
          <a:sy n="41" d="100"/>
        </p:scale>
        <p:origin x="1589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2A745-8874-4CD5-BF72-D243BA36CB7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8A053018-43FC-4F5E-8E15-BC32447124B7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1200" b="1" i="1" dirty="0" smtClean="0">
              <a:latin typeface="Calibri Light" panose="020F0302020204030204" pitchFamily="34" charset="0"/>
              <a:cs typeface="Calibri Light" panose="020F0302020204030204" pitchFamily="34" charset="0"/>
            </a:rPr>
            <a:t>THE ACADEMIC UNIVERSITY (‘LITTLE U’)</a:t>
          </a:r>
          <a:endParaRPr lang="en-US" sz="1200" b="1" i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6EB50E1-8ACB-4134-8F79-AF5DA9BDEBFB}" type="parTrans" cxnId="{1270DA25-85DE-4A25-A6D8-EF78F8F2F563}">
      <dgm:prSet/>
      <dgm:spPr/>
      <dgm:t>
        <a:bodyPr/>
        <a:lstStyle/>
        <a:p>
          <a:endParaRPr lang="en-US"/>
        </a:p>
      </dgm:t>
    </dgm:pt>
    <dgm:pt modelId="{00A70570-8140-440F-A552-97612999F601}" type="sibTrans" cxnId="{1270DA25-85DE-4A25-A6D8-EF78F8F2F563}">
      <dgm:prSet/>
      <dgm:spPr/>
      <dgm:t>
        <a:bodyPr/>
        <a:lstStyle/>
        <a:p>
          <a:endParaRPr lang="en-US"/>
        </a:p>
      </dgm:t>
    </dgm:pt>
    <dgm:pt modelId="{AE9D0ABC-C60C-43B4-AA5F-1B08996AA866}" type="pres">
      <dgm:prSet presAssocID="{3FA2A745-8874-4CD5-BF72-D243BA36CB76}" presName="Name0" presStyleCnt="0">
        <dgm:presLayoutVars>
          <dgm:dir/>
          <dgm:resizeHandles val="exact"/>
        </dgm:presLayoutVars>
      </dgm:prSet>
      <dgm:spPr/>
    </dgm:pt>
    <dgm:pt modelId="{97A757F1-1385-42DC-8E3E-B18E9A8D7B2F}" type="pres">
      <dgm:prSet presAssocID="{8A053018-43FC-4F5E-8E15-BC32447124B7}" presName="parTxOnly" presStyleLbl="node1" presStyleIdx="0" presStyleCnt="1" custScaleX="45161" custScaleY="15921" custLinFactNeighborX="1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F16BA-E49E-4345-9E70-CB0ACA952649}" type="presOf" srcId="{3FA2A745-8874-4CD5-BF72-D243BA36CB76}" destId="{AE9D0ABC-C60C-43B4-AA5F-1B08996AA866}" srcOrd="0" destOrd="0" presId="urn:microsoft.com/office/officeart/2005/8/layout/hChevron3"/>
    <dgm:cxn modelId="{C1CFE441-3ED9-4926-8CFF-5F70DB2631D2}" type="presOf" srcId="{8A053018-43FC-4F5E-8E15-BC32447124B7}" destId="{97A757F1-1385-42DC-8E3E-B18E9A8D7B2F}" srcOrd="0" destOrd="0" presId="urn:microsoft.com/office/officeart/2005/8/layout/hChevron3"/>
    <dgm:cxn modelId="{1270DA25-85DE-4A25-A6D8-EF78F8F2F563}" srcId="{3FA2A745-8874-4CD5-BF72-D243BA36CB76}" destId="{8A053018-43FC-4F5E-8E15-BC32447124B7}" srcOrd="0" destOrd="0" parTransId="{76EB50E1-8ACB-4134-8F79-AF5DA9BDEBFB}" sibTransId="{00A70570-8140-440F-A552-97612999F601}"/>
    <dgm:cxn modelId="{854348EA-529E-4537-B46B-6FC9B8EE0D37}" type="presParOf" srcId="{AE9D0ABC-C60C-43B4-AA5F-1B08996AA866}" destId="{97A757F1-1385-42DC-8E3E-B18E9A8D7B2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757F1-1385-42DC-8E3E-B18E9A8D7B2F}">
      <dsp:nvSpPr>
        <dsp:cNvPr id="0" name=""/>
        <dsp:cNvSpPr/>
      </dsp:nvSpPr>
      <dsp:spPr>
        <a:xfrm>
          <a:off x="1743786" y="0"/>
          <a:ext cx="2750326" cy="24343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THE ACADEMIC UNIVERSITY (‘LITTLE U’)</a:t>
          </a:r>
          <a:endParaRPr lang="en-US" sz="1200" b="1" i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743786" y="0"/>
        <a:ext cx="2689467" cy="24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4700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768b99623a_2_2:notes"/>
          <p:cNvSpPr txBox="1">
            <a:spLocks noGrp="1"/>
          </p:cNvSpPr>
          <p:nvPr>
            <p:ph type="body" idx="1"/>
          </p:nvPr>
        </p:nvSpPr>
        <p:spPr>
          <a:xfrm>
            <a:off x="679768" y="4777200"/>
            <a:ext cx="5438140" cy="3908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g768b99623a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928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6868873a0_2_482:notes"/>
          <p:cNvSpPr txBox="1">
            <a:spLocks noGrp="1"/>
          </p:cNvSpPr>
          <p:nvPr>
            <p:ph type="body" idx="1"/>
          </p:nvPr>
        </p:nvSpPr>
        <p:spPr>
          <a:xfrm>
            <a:off x="1133475" y="4714129"/>
            <a:ext cx="4516438" cy="4466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7" name="Google Shape;977;g76868873a0_2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269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37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35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6868873a0_2_148:notes"/>
          <p:cNvSpPr txBox="1">
            <a:spLocks noGrp="1"/>
          </p:cNvSpPr>
          <p:nvPr>
            <p:ph type="sldNum" idx="12"/>
          </p:nvPr>
        </p:nvSpPr>
        <p:spPr>
          <a:xfrm>
            <a:off x="3849688" y="9429843"/>
            <a:ext cx="2946400" cy="49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50" tIns="44600" rIns="89250" bIns="44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76868873a0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39775"/>
            <a:ext cx="4935538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Google Shape;515;g76868873a0_2_148:notes"/>
          <p:cNvSpPr txBox="1">
            <a:spLocks noGrp="1"/>
          </p:cNvSpPr>
          <p:nvPr>
            <p:ph type="body" idx="1"/>
          </p:nvPr>
        </p:nvSpPr>
        <p:spPr>
          <a:xfrm>
            <a:off x="681038" y="4691580"/>
            <a:ext cx="5435600" cy="444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50" tIns="44600" rIns="89250" bIns="44600" anchor="t" anchorCtr="0">
            <a:noAutofit/>
          </a:bodyPr>
          <a:lstStyle/>
          <a:p>
            <a:pPr marL="444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9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76868873a0_2_494:notes"/>
          <p:cNvSpPr txBox="1">
            <a:spLocks noGrp="1"/>
          </p:cNvSpPr>
          <p:nvPr>
            <p:ph type="body" idx="1"/>
          </p:nvPr>
        </p:nvSpPr>
        <p:spPr>
          <a:xfrm>
            <a:off x="1133475" y="4714129"/>
            <a:ext cx="4516438" cy="4466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1" name="Google Shape;991;g76868873a0_2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70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76868873a0_2_494:notes"/>
          <p:cNvSpPr txBox="1">
            <a:spLocks noGrp="1"/>
          </p:cNvSpPr>
          <p:nvPr>
            <p:ph type="body" idx="1"/>
          </p:nvPr>
        </p:nvSpPr>
        <p:spPr>
          <a:xfrm>
            <a:off x="1133475" y="4714129"/>
            <a:ext cx="4516438" cy="4466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1" name="Google Shape;991;g76868873a0_2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44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76868873a0_2_494:notes"/>
          <p:cNvSpPr txBox="1">
            <a:spLocks noGrp="1"/>
          </p:cNvSpPr>
          <p:nvPr>
            <p:ph type="body" idx="1"/>
          </p:nvPr>
        </p:nvSpPr>
        <p:spPr>
          <a:xfrm>
            <a:off x="1133475" y="4714129"/>
            <a:ext cx="4516438" cy="4466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1" name="Google Shape;991;g76868873a0_2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9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76868873a0_2_494:notes"/>
          <p:cNvSpPr txBox="1">
            <a:spLocks noGrp="1"/>
          </p:cNvSpPr>
          <p:nvPr>
            <p:ph type="body" idx="1"/>
          </p:nvPr>
        </p:nvSpPr>
        <p:spPr>
          <a:xfrm>
            <a:off x="1133475" y="4714129"/>
            <a:ext cx="4516438" cy="4466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1" name="Google Shape;991;g76868873a0_2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699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76868873a0_2_441:notes"/>
          <p:cNvSpPr txBox="1">
            <a:spLocks noGrp="1"/>
          </p:cNvSpPr>
          <p:nvPr>
            <p:ph type="body" idx="1"/>
          </p:nvPr>
        </p:nvSpPr>
        <p:spPr>
          <a:xfrm>
            <a:off x="1133475" y="4714129"/>
            <a:ext cx="4516438" cy="4466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BUILDING ON THE PICTURE I SHARED LAST YEAR – HERE WAS OUR TEN YEAR MODEL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BARS ARE APPROXITE CASH FLOW CONTRIBUTION FROM ACTIVITIES AND SHOW THE CROSS SUBSTITUTION FROM CUEF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BLACK LINE IS THE AGGREGATE BALANCE - I FINELY BALANCED AND DIPPING INTO A DEFICIT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LATEST MODEL UPDATE IS BETTER – DEPENDENT ON COVID RECOVERY INITIATIVES AND ASSUMPTIONS AROUND FUTURE INTERNATIONAL STUDENT NUMBERS AND FEES ETC.</a:t>
            </a:r>
          </a:p>
        </p:txBody>
      </p:sp>
      <p:sp>
        <p:nvSpPr>
          <p:cNvPr id="918" name="Google Shape;918;g76868873a0_2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55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6868873a0_2_482:notes"/>
          <p:cNvSpPr txBox="1">
            <a:spLocks noGrp="1"/>
          </p:cNvSpPr>
          <p:nvPr>
            <p:ph type="body" idx="1"/>
          </p:nvPr>
        </p:nvSpPr>
        <p:spPr>
          <a:xfrm>
            <a:off x="1133475" y="4714129"/>
            <a:ext cx="4516438" cy="4466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7" name="Google Shape;977;g76868873a0_2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85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6868873a0_2_482:notes"/>
          <p:cNvSpPr txBox="1">
            <a:spLocks noGrp="1"/>
          </p:cNvSpPr>
          <p:nvPr>
            <p:ph type="body" idx="1"/>
          </p:nvPr>
        </p:nvSpPr>
        <p:spPr>
          <a:xfrm>
            <a:off x="1133475" y="4714129"/>
            <a:ext cx="4516438" cy="4466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7" name="Google Shape;977;g76868873a0_2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477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1" name="Google Shape;191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3" name="Google Shape;193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1" name="Google Shape;201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2" name="Google Shape;202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7" name="Google Shape;207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8" name="Google Shape;208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5" name="Google Shape;215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9" name="Google Shape;219;p4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1" name="Google Shape;221;p4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3" name="Google Shape;223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4" name="Google Shape;224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8" name="Google Shape;228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9" name="Google Shape;229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8" name="Google Shape;238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9" name="Google Shape;239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0" name="Google Shape;240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4" name="Google Shape;244;p4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5" name="Google Shape;245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6" name="Google Shape;246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7" name="Google Shape;247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2" name="Google Shape;252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3" name="Google Shape;253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8" name="Google Shape;258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9" name="Google Shape;259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6" name="Google Shape;186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7" name="Google Shape;187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0" r:id="rId7"/>
    <p:sldLayoutId id="2147483691" r:id="rId8"/>
    <p:sldLayoutId id="2147483692" r:id="rId9"/>
    <p:sldLayoutId id="214748369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hyperlink" Target="https://www.google.com/url?sa=i&amp;source=images&amp;cd=&amp;cad=rja&amp;uact=8&amp;ved=2ahUKEwiko77cpYrbAhXLuxQKHRGnAhAQjRx6BAgBEAU&amp;url=http://cambridgesuccess.blogspot.com/2010/06/college-differences.html&amp;psig=AOvVaw0NOqd01grRVs05cxmMK-SB&amp;ust=1526561572635775" TargetMode="Externa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716" y="-53714"/>
            <a:ext cx="9346766" cy="6911714"/>
          </a:xfrm>
          <a:prstGeom prst="rect">
            <a:avLst/>
          </a:prstGeom>
        </p:spPr>
      </p:pic>
      <p:sp>
        <p:nvSpPr>
          <p:cNvPr id="465" name="Google Shape;465;p86"/>
          <p:cNvSpPr txBox="1">
            <a:spLocks noGrp="1"/>
          </p:cNvSpPr>
          <p:nvPr>
            <p:ph type="sldNum" idx="12"/>
          </p:nvPr>
        </p:nvSpPr>
        <p:spPr>
          <a:xfrm>
            <a:off x="6457950" y="2700473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 dirty="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86"/>
          <p:cNvSpPr txBox="1"/>
          <p:nvPr/>
        </p:nvSpPr>
        <p:spPr>
          <a:xfrm>
            <a:off x="2450123" y="2478858"/>
            <a:ext cx="6675213" cy="16966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86"/>
          <p:cNvSpPr/>
          <p:nvPr/>
        </p:nvSpPr>
        <p:spPr>
          <a:xfrm>
            <a:off x="4694009" y="2821955"/>
            <a:ext cx="879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endParaRPr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9" name="Google Shape;469;p86"/>
          <p:cNvSpPr txBox="1"/>
          <p:nvPr/>
        </p:nvSpPr>
        <p:spPr>
          <a:xfrm>
            <a:off x="2562805" y="2503601"/>
            <a:ext cx="5952545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sz="3200" b="1" dirty="0" smtClean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ACADEMIC UNIVERSITY FINANCES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sz="2800" b="1" dirty="0" smtClean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CURRENT NARRATIVE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lang="en-GB" sz="3200" b="1" dirty="0">
              <a:solidFill>
                <a:schemeClr val="lt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lang="en-GB" sz="3200" b="1" dirty="0" smtClean="0">
              <a:solidFill>
                <a:schemeClr val="lt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sp>
        <p:nvSpPr>
          <p:cNvPr id="470" name="Google Shape;470;p86"/>
          <p:cNvSpPr txBox="1"/>
          <p:nvPr/>
        </p:nvSpPr>
        <p:spPr>
          <a:xfrm>
            <a:off x="6280105" y="3548815"/>
            <a:ext cx="794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 dirty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Knowledge Bites</a:t>
            </a:r>
            <a:endParaRPr sz="2800" b="0" i="1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sp>
        <p:nvSpPr>
          <p:cNvPr id="10" name="Google Shape;466;p86"/>
          <p:cNvSpPr txBox="1"/>
          <p:nvPr/>
        </p:nvSpPr>
        <p:spPr>
          <a:xfrm>
            <a:off x="4786551" y="6231819"/>
            <a:ext cx="4357500" cy="3635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68;p86"/>
          <p:cNvSpPr/>
          <p:nvPr/>
        </p:nvSpPr>
        <p:spPr>
          <a:xfrm>
            <a:off x="5526476" y="6226062"/>
            <a:ext cx="4227124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David Hughes, Director of Finance</a:t>
            </a:r>
            <a:endParaRPr sz="18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128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r="14000"/>
          <a:stretch/>
        </p:blipFill>
        <p:spPr>
          <a:xfrm>
            <a:off x="0" y="907311"/>
            <a:ext cx="3524323" cy="5232545"/>
          </a:xfrm>
          <a:prstGeom prst="rect">
            <a:avLst/>
          </a:prstGeom>
        </p:spPr>
      </p:pic>
      <p:sp>
        <p:nvSpPr>
          <p:cNvPr id="982" name="Google Shape;982;p118"/>
          <p:cNvSpPr/>
          <p:nvPr/>
        </p:nvSpPr>
        <p:spPr>
          <a:xfrm>
            <a:off x="3429000" y="2476489"/>
            <a:ext cx="5141489" cy="168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900"/>
              </a:spcBef>
              <a:buClr>
                <a:srgbClr val="002060"/>
              </a:buClr>
              <a:buSzPts val="1600"/>
            </a:pP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Mid-term </a:t>
            </a:r>
            <a:r>
              <a:rPr lang="en-GB" sz="1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“Category 2</a:t>
            </a: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” initiatives</a:t>
            </a:r>
            <a:r>
              <a:rPr lang="en-GB" sz="1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endParaRPr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spcBef>
                <a:spcPts val="300"/>
              </a:spcBef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Increasing income: </a:t>
            </a:r>
            <a:r>
              <a:rPr lang="en-GB" sz="1400" u="none" strike="noStrike" cap="none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Size </a:t>
            </a: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&amp; </a:t>
            </a:r>
            <a:r>
              <a:rPr lang="en-GB" sz="1400" u="none" strike="noStrike" cap="none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Shape etc</a:t>
            </a: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. </a:t>
            </a:r>
            <a:endParaRPr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Driving efficiencies: Educational </a:t>
            </a:r>
            <a:r>
              <a:rPr lang="en-GB" sz="140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  <a:sym typeface="Arial"/>
              </a:rPr>
              <a:t>space; Procurement &amp; Purchasing; Transparency &amp; Budgeting; Research recoveries; Reimagining Professional Services; etc.</a:t>
            </a:r>
          </a:p>
          <a:p>
            <a:pPr marL="742950" lvl="1" indent="-285750">
              <a:spcBef>
                <a:spcPts val="600"/>
              </a:spcBef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RECOVERY PROGRAMME</a:t>
            </a:r>
            <a:endParaRPr sz="200" i="1" u="none" strike="noStrike" cap="none" dirty="0" smtClean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  <a:sym typeface="Arial"/>
            </a:endParaRPr>
          </a:p>
          <a:p>
            <a:pPr>
              <a:spcBef>
                <a:spcPts val="900"/>
              </a:spcBef>
              <a:buClr>
                <a:schemeClr val="dk1"/>
              </a:buClr>
              <a:buSzPts val="1800"/>
            </a:pPr>
            <a:endParaRPr lang="en-GB" sz="1600" b="1" dirty="0" smtClean="0">
              <a:solidFill>
                <a:schemeClr val="accent3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  <a:sym typeface="Calibri"/>
            </a:endParaRPr>
          </a:p>
        </p:txBody>
      </p:sp>
      <p:grpSp>
        <p:nvGrpSpPr>
          <p:cNvPr id="985" name="Google Shape;985;p118"/>
          <p:cNvGrpSpPr/>
          <p:nvPr/>
        </p:nvGrpSpPr>
        <p:grpSpPr>
          <a:xfrm>
            <a:off x="6303754" y="3914449"/>
            <a:ext cx="1199666" cy="274752"/>
            <a:chOff x="5220072" y="3847308"/>
            <a:chExt cx="1800200" cy="376570"/>
          </a:xfrm>
        </p:grpSpPr>
        <p:sp>
          <p:nvSpPr>
            <p:cNvPr id="986" name="Google Shape;986;p118"/>
            <p:cNvSpPr/>
            <p:nvPr/>
          </p:nvSpPr>
          <p:spPr>
            <a:xfrm>
              <a:off x="5220072" y="3847308"/>
              <a:ext cx="1800200" cy="376570"/>
            </a:xfrm>
            <a:prstGeom prst="roundRect">
              <a:avLst>
                <a:gd name="adj" fmla="val 16667"/>
              </a:avLst>
            </a:prstGeom>
            <a:solidFill>
              <a:srgbClr val="2461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87" name="Google Shape;987;p1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46648" y="3896878"/>
              <a:ext cx="1547048" cy="2635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Google Shape;492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138" y="6192838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93;p89"/>
          <p:cNvSpPr txBox="1"/>
          <p:nvPr/>
        </p:nvSpPr>
        <p:spPr>
          <a:xfrm>
            <a:off x="733424" y="6583363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 dirty="0"/>
          </a:p>
        </p:txBody>
      </p:sp>
      <p:sp>
        <p:nvSpPr>
          <p:cNvPr id="16" name="Google Shape;491;p89"/>
          <p:cNvSpPr txBox="1"/>
          <p:nvPr/>
        </p:nvSpPr>
        <p:spPr>
          <a:xfrm>
            <a:off x="0" y="596408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492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138" y="6173630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93;p89"/>
          <p:cNvSpPr txBox="1"/>
          <p:nvPr/>
        </p:nvSpPr>
        <p:spPr>
          <a:xfrm>
            <a:off x="733424" y="6564155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6457950" y="63371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2" name="Google Shape;982;p118"/>
          <p:cNvSpPr/>
          <p:nvPr/>
        </p:nvSpPr>
        <p:spPr>
          <a:xfrm>
            <a:off x="3435031" y="4453723"/>
            <a:ext cx="5798260" cy="149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GB" sz="1600" b="1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Short-term responses:</a:t>
            </a:r>
            <a:endParaRPr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Deliver committed </a:t>
            </a:r>
            <a:r>
              <a:rPr lang="en-GB" sz="1400" u="none" strike="noStrike" cap="none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Budget </a:t>
            </a: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savings</a:t>
            </a:r>
            <a:endParaRPr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Capital programme prioritisation / pause</a:t>
            </a:r>
            <a:endParaRPr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Balance timing of commitments / mitigation of </a:t>
            </a:r>
            <a:r>
              <a:rPr lang="en-GB" sz="1400" u="none" strike="noStrike" cap="none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risk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Plus COVID emergency measures</a:t>
            </a:r>
            <a:endParaRPr sz="1800" u="none" strike="noStrike" cap="none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  <a:sym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842655"/>
            <a:ext cx="3435031" cy="2189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147485" y="2154798"/>
            <a:ext cx="1184200" cy="94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244800" y="2154798"/>
            <a:ext cx="1184200" cy="94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44379" y="2518192"/>
            <a:ext cx="880706" cy="94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822158" y="3039702"/>
            <a:ext cx="226992" cy="425391"/>
          </a:xfrm>
          <a:custGeom>
            <a:avLst/>
            <a:gdLst>
              <a:gd name="connsiteX0" fmla="*/ 180474 w 204537"/>
              <a:gd name="connsiteY0" fmla="*/ 0 h 445168"/>
              <a:gd name="connsiteX1" fmla="*/ 0 w 204537"/>
              <a:gd name="connsiteY1" fmla="*/ 300789 h 445168"/>
              <a:gd name="connsiteX2" fmla="*/ 144379 w 204537"/>
              <a:gd name="connsiteY2" fmla="*/ 300789 h 445168"/>
              <a:gd name="connsiteX3" fmla="*/ 180474 w 204537"/>
              <a:gd name="connsiteY3" fmla="*/ 445168 h 445168"/>
              <a:gd name="connsiteX4" fmla="*/ 204537 w 204537"/>
              <a:gd name="connsiteY4" fmla="*/ 433137 h 445168"/>
              <a:gd name="connsiteX5" fmla="*/ 180474 w 204537"/>
              <a:gd name="connsiteY5" fmla="*/ 0 h 4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537" h="445168">
                <a:moveTo>
                  <a:pt x="180474" y="0"/>
                </a:moveTo>
                <a:lnTo>
                  <a:pt x="0" y="300789"/>
                </a:lnTo>
                <a:lnTo>
                  <a:pt x="144379" y="300789"/>
                </a:lnTo>
                <a:lnTo>
                  <a:pt x="180474" y="445168"/>
                </a:lnTo>
                <a:lnTo>
                  <a:pt x="204537" y="433137"/>
                </a:lnTo>
                <a:lnTo>
                  <a:pt x="18047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06116" y="3130852"/>
            <a:ext cx="103469" cy="365481"/>
          </a:xfrm>
          <a:prstGeom prst="line">
            <a:avLst/>
          </a:prstGeom>
          <a:ln>
            <a:solidFill>
              <a:srgbClr val="EC6E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22158" y="3450677"/>
            <a:ext cx="214960" cy="6148"/>
          </a:xfrm>
          <a:prstGeom prst="line">
            <a:avLst/>
          </a:prstGeom>
          <a:ln>
            <a:solidFill>
              <a:srgbClr val="EC6E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874295" y="3279519"/>
            <a:ext cx="218969" cy="10738"/>
          </a:xfrm>
          <a:prstGeom prst="line">
            <a:avLst/>
          </a:prstGeom>
          <a:ln>
            <a:solidFill>
              <a:srgbClr val="EC6E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Google Shape;523;p92"/>
          <p:cNvSpPr txBox="1">
            <a:spLocks noGrp="1"/>
          </p:cNvSpPr>
          <p:nvPr>
            <p:ph type="title"/>
          </p:nvPr>
        </p:nvSpPr>
        <p:spPr>
          <a:xfrm>
            <a:off x="734400" y="162000"/>
            <a:ext cx="8755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2060"/>
              </a:buClr>
              <a:buSzPts val="2800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ACHIEVING A SUSTAINABLE SURPLUS</a:t>
            </a:r>
            <a:endParaRPr sz="2800" b="1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6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r="14000"/>
          <a:stretch/>
        </p:blipFill>
        <p:spPr>
          <a:xfrm>
            <a:off x="0" y="907311"/>
            <a:ext cx="3524323" cy="5232545"/>
          </a:xfrm>
          <a:prstGeom prst="rect">
            <a:avLst/>
          </a:prstGeom>
        </p:spPr>
      </p:pic>
      <p:sp>
        <p:nvSpPr>
          <p:cNvPr id="982" name="Google Shape;982;p118"/>
          <p:cNvSpPr/>
          <p:nvPr/>
        </p:nvSpPr>
        <p:spPr>
          <a:xfrm>
            <a:off x="3429000" y="2476489"/>
            <a:ext cx="5141489" cy="168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900"/>
              </a:spcBef>
              <a:buClr>
                <a:srgbClr val="002060"/>
              </a:buClr>
              <a:buSzPts val="1600"/>
            </a:pP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Mid-term </a:t>
            </a:r>
            <a:r>
              <a:rPr lang="en-GB" sz="1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“Category 2</a:t>
            </a: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” initiatives</a:t>
            </a:r>
            <a:r>
              <a:rPr lang="en-GB" sz="1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endParaRPr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spcBef>
                <a:spcPts val="300"/>
              </a:spcBef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Increasing income: </a:t>
            </a:r>
            <a:r>
              <a:rPr lang="en-GB" sz="1400" u="none" strike="noStrike" cap="none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Size </a:t>
            </a: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&amp; </a:t>
            </a:r>
            <a:r>
              <a:rPr lang="en-GB" sz="1400" u="none" strike="noStrike" cap="none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Shape etc</a:t>
            </a: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. </a:t>
            </a:r>
            <a:endParaRPr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Driving efficiencies: Educational </a:t>
            </a:r>
            <a:r>
              <a:rPr lang="en-GB" sz="140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  <a:sym typeface="Arial"/>
              </a:rPr>
              <a:t>space; Procurement &amp; Purchasing; Transparency &amp; Budgeting; Research recoveries; Reimagining Professional Services; etc.</a:t>
            </a:r>
          </a:p>
          <a:p>
            <a:pPr marL="742950" lvl="1" indent="-285750">
              <a:spcBef>
                <a:spcPts val="600"/>
              </a:spcBef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RECOVERY PROGRAMME</a:t>
            </a:r>
            <a:endParaRPr sz="200" i="1" u="none" strike="noStrike" cap="none" dirty="0" smtClean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  <a:sym typeface="Arial"/>
            </a:endParaRPr>
          </a:p>
          <a:p>
            <a:pPr>
              <a:spcBef>
                <a:spcPts val="900"/>
              </a:spcBef>
              <a:buClr>
                <a:schemeClr val="dk1"/>
              </a:buClr>
              <a:buSzPts val="1800"/>
            </a:pPr>
            <a:endParaRPr lang="en-GB" sz="1600" b="1" dirty="0" smtClean="0">
              <a:solidFill>
                <a:schemeClr val="accent3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  <a:sym typeface="Calibri"/>
            </a:endParaRPr>
          </a:p>
        </p:txBody>
      </p:sp>
      <p:grpSp>
        <p:nvGrpSpPr>
          <p:cNvPr id="985" name="Google Shape;985;p118"/>
          <p:cNvGrpSpPr/>
          <p:nvPr/>
        </p:nvGrpSpPr>
        <p:grpSpPr>
          <a:xfrm>
            <a:off x="6303754" y="3914449"/>
            <a:ext cx="1199666" cy="274752"/>
            <a:chOff x="5220072" y="3847308"/>
            <a:chExt cx="1800200" cy="376570"/>
          </a:xfrm>
        </p:grpSpPr>
        <p:sp>
          <p:nvSpPr>
            <p:cNvPr id="986" name="Google Shape;986;p118"/>
            <p:cNvSpPr/>
            <p:nvPr/>
          </p:nvSpPr>
          <p:spPr>
            <a:xfrm>
              <a:off x="5220072" y="3847308"/>
              <a:ext cx="1800200" cy="376570"/>
            </a:xfrm>
            <a:prstGeom prst="roundRect">
              <a:avLst>
                <a:gd name="adj" fmla="val 16667"/>
              </a:avLst>
            </a:prstGeom>
            <a:solidFill>
              <a:srgbClr val="2461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87" name="Google Shape;987;p1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46648" y="3896878"/>
              <a:ext cx="1547048" cy="2635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Google Shape;492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138" y="6192838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93;p89"/>
          <p:cNvSpPr txBox="1"/>
          <p:nvPr/>
        </p:nvSpPr>
        <p:spPr>
          <a:xfrm>
            <a:off x="733424" y="6583363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 dirty="0"/>
          </a:p>
        </p:txBody>
      </p:sp>
      <p:sp>
        <p:nvSpPr>
          <p:cNvPr id="16" name="Google Shape;491;p89"/>
          <p:cNvSpPr txBox="1"/>
          <p:nvPr/>
        </p:nvSpPr>
        <p:spPr>
          <a:xfrm>
            <a:off x="0" y="596408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492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138" y="6173630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93;p89"/>
          <p:cNvSpPr txBox="1"/>
          <p:nvPr/>
        </p:nvSpPr>
        <p:spPr>
          <a:xfrm>
            <a:off x="733424" y="6564155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6457950" y="63371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2" name="Google Shape;982;p118"/>
          <p:cNvSpPr/>
          <p:nvPr/>
        </p:nvSpPr>
        <p:spPr>
          <a:xfrm>
            <a:off x="3435031" y="4453723"/>
            <a:ext cx="5798260" cy="149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GB" sz="1600" b="1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Short-term responses:</a:t>
            </a:r>
            <a:endParaRPr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Deliver committed </a:t>
            </a:r>
            <a:r>
              <a:rPr lang="en-GB" sz="1400" u="none" strike="noStrike" cap="none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Budget </a:t>
            </a: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savings</a:t>
            </a:r>
            <a:endParaRPr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Capital programme prioritisation / pause</a:t>
            </a:r>
            <a:endParaRPr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Balance timing of commitments / mitigation of </a:t>
            </a:r>
            <a:r>
              <a:rPr lang="en-GB" sz="1400" u="none" strike="noStrike" cap="none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risk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Plus COVID emergency measures</a:t>
            </a:r>
            <a:endParaRPr sz="1800" u="none" strike="noStrike" cap="none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  <a:sym typeface="Calibri"/>
            </a:endParaRPr>
          </a:p>
        </p:txBody>
      </p:sp>
      <p:sp>
        <p:nvSpPr>
          <p:cNvPr id="20" name="Google Shape;982;p118"/>
          <p:cNvSpPr/>
          <p:nvPr/>
        </p:nvSpPr>
        <p:spPr>
          <a:xfrm>
            <a:off x="3429000" y="789216"/>
            <a:ext cx="5522051" cy="182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900"/>
              </a:spcBef>
              <a:buClr>
                <a:srgbClr val="002060"/>
              </a:buClr>
              <a:buSzPts val="1600"/>
            </a:pPr>
            <a:r>
              <a:rPr lang="en-GB" sz="16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Big U support over long-term:</a:t>
            </a:r>
            <a:endParaRPr lang="en-GB" b="1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spcBef>
                <a:spcPts val="300"/>
              </a:spcBef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Additional </a:t>
            </a:r>
            <a:r>
              <a:rPr lang="en-GB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funds from </a:t>
            </a:r>
            <a:r>
              <a:rPr lang="en-GB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rebuilt CUP / CA surpluses</a:t>
            </a:r>
            <a:endParaRPr lang="en-GB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Increased / aligned philanthropy</a:t>
            </a:r>
          </a:p>
          <a:p>
            <a:pPr marL="742950" lvl="1" indent="-285750">
              <a:spcBef>
                <a:spcPts val="600"/>
              </a:spcBef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Sales of illiquid assets </a:t>
            </a:r>
            <a:endParaRPr lang="en-GB" dirty="0" smtClean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Revenue from </a:t>
            </a:r>
            <a:r>
              <a:rPr lang="en-GB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Bond funded projects </a:t>
            </a:r>
            <a:r>
              <a:rPr lang="en-GB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(non-operational estate)</a:t>
            </a:r>
            <a:endParaRPr lang="en-GB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none" strike="noStrike" cap="none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  <a:sym typeface="Calibri"/>
            </a:endParaRPr>
          </a:p>
        </p:txBody>
      </p:sp>
      <p:sp>
        <p:nvSpPr>
          <p:cNvPr id="21" name="Google Shape;523;p92"/>
          <p:cNvSpPr txBox="1">
            <a:spLocks noGrp="1"/>
          </p:cNvSpPr>
          <p:nvPr>
            <p:ph type="title"/>
          </p:nvPr>
        </p:nvSpPr>
        <p:spPr>
          <a:xfrm>
            <a:off x="734400" y="162000"/>
            <a:ext cx="8755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2060"/>
              </a:buClr>
              <a:buSzPts val="2800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ACHIEVING A SUSTAINABLE SURPLUS</a:t>
            </a:r>
            <a:endParaRPr sz="2800" b="1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2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 dirty="0"/>
          </a:p>
        </p:txBody>
      </p:sp>
      <p:sp>
        <p:nvSpPr>
          <p:cNvPr id="7" name="Google Shape;491;p89"/>
          <p:cNvSpPr txBox="1"/>
          <p:nvPr/>
        </p:nvSpPr>
        <p:spPr>
          <a:xfrm>
            <a:off x="0" y="596408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492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8138" y="6173630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93;p89"/>
          <p:cNvSpPr txBox="1"/>
          <p:nvPr/>
        </p:nvSpPr>
        <p:spPr>
          <a:xfrm>
            <a:off x="733424" y="6564155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457950" y="63371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216067" y="981308"/>
            <a:ext cx="8522084" cy="4382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sz="1600" b="1" dirty="0" smtClean="0"/>
              <a:t>Academic University weathered COVID better than expected</a:t>
            </a:r>
          </a:p>
          <a:p>
            <a:r>
              <a:rPr lang="en-GB" sz="1600" b="1" dirty="0" smtClean="0"/>
              <a:t>Revenue did not fall in the way we feared</a:t>
            </a:r>
          </a:p>
          <a:p>
            <a:r>
              <a:rPr lang="en-GB" sz="1600" b="1" dirty="0" smtClean="0"/>
              <a:t>Additional costs were not as large as predicted</a:t>
            </a:r>
          </a:p>
          <a:p>
            <a:pPr marL="114300" indent="0">
              <a:buNone/>
            </a:pPr>
            <a:endParaRPr lang="en-GB" sz="1600" b="1" dirty="0" smtClean="0"/>
          </a:p>
          <a:p>
            <a:r>
              <a:rPr lang="en-GB" sz="1600" b="1" dirty="0" smtClean="0"/>
              <a:t>CA / CUP downturn; expected surplus in 2 years to July 2021 down £200m </a:t>
            </a:r>
          </a:p>
          <a:p>
            <a:pPr lvl="1"/>
            <a:r>
              <a:rPr lang="en-GB" sz="1600" dirty="0" smtClean="0"/>
              <a:t>Good progress on merger and ambitious strategy</a:t>
            </a:r>
          </a:p>
          <a:p>
            <a:pPr lvl="1"/>
            <a:r>
              <a:rPr lang="en-GB" sz="1600" dirty="0" smtClean="0"/>
              <a:t>Too early to count on return of high surplus</a:t>
            </a:r>
          </a:p>
          <a:p>
            <a:pPr marL="571500" lvl="1" indent="0">
              <a:buNone/>
            </a:pPr>
            <a:endParaRPr lang="en-GB" sz="1600" dirty="0" smtClean="0"/>
          </a:p>
          <a:p>
            <a:r>
              <a:rPr lang="en-GB" sz="1600" b="1" dirty="0"/>
              <a:t>Material </a:t>
            </a:r>
            <a:r>
              <a:rPr lang="en-GB" sz="1600" b="1" dirty="0" smtClean="0"/>
              <a:t>risks remain</a:t>
            </a:r>
            <a:r>
              <a:rPr lang="en-GB" sz="1600" b="1" dirty="0"/>
              <a:t>:</a:t>
            </a:r>
          </a:p>
          <a:p>
            <a:pPr lvl="1"/>
            <a:r>
              <a:rPr lang="en-GB" sz="1600" dirty="0" smtClean="0"/>
              <a:t>Economic and mobility uncertainties - repeated waves / Geo-political concerns</a:t>
            </a:r>
          </a:p>
          <a:p>
            <a:pPr lvl="1"/>
            <a:r>
              <a:rPr lang="en-GB" sz="1600" dirty="0" smtClean="0"/>
              <a:t>HMG significant </a:t>
            </a:r>
            <a:r>
              <a:rPr lang="en-GB" sz="1600" dirty="0"/>
              <a:t>deficit; </a:t>
            </a:r>
            <a:r>
              <a:rPr lang="en-GB" sz="1600" dirty="0" smtClean="0"/>
              <a:t>response </a:t>
            </a:r>
            <a:r>
              <a:rPr lang="en-GB" sz="1600" dirty="0"/>
              <a:t>to </a:t>
            </a:r>
            <a:r>
              <a:rPr lang="en-GB" sz="1600" dirty="0" err="1"/>
              <a:t>Augar</a:t>
            </a:r>
            <a:r>
              <a:rPr lang="en-GB" sz="1600" dirty="0"/>
              <a:t> </a:t>
            </a:r>
          </a:p>
          <a:p>
            <a:pPr lvl="1"/>
            <a:r>
              <a:rPr lang="en-GB" sz="1600" dirty="0" smtClean="0"/>
              <a:t>Markets remain </a:t>
            </a:r>
            <a:r>
              <a:rPr lang="en-GB" sz="1600" dirty="0"/>
              <a:t>high; risk </a:t>
            </a:r>
            <a:r>
              <a:rPr lang="en-GB" sz="1600" dirty="0" smtClean="0"/>
              <a:t>to CUEF </a:t>
            </a:r>
            <a:r>
              <a:rPr lang="en-GB" sz="1600" dirty="0"/>
              <a:t>returns</a:t>
            </a:r>
          </a:p>
          <a:p>
            <a:pPr lvl="1"/>
            <a:r>
              <a:rPr lang="en-GB" sz="1600" dirty="0"/>
              <a:t>USS costs </a:t>
            </a:r>
            <a:r>
              <a:rPr lang="en-GB" sz="1600" dirty="0" smtClean="0"/>
              <a:t>and </a:t>
            </a:r>
            <a:r>
              <a:rPr lang="en-GB" sz="1600" dirty="0"/>
              <a:t>risk of industrial action</a:t>
            </a:r>
          </a:p>
          <a:p>
            <a:endParaRPr lang="en-GB" sz="1800" b="1" dirty="0" smtClean="0"/>
          </a:p>
          <a:p>
            <a:endParaRPr lang="en-GB" b="1" dirty="0"/>
          </a:p>
          <a:p>
            <a:endParaRPr lang="en-GB" sz="1800" b="1" dirty="0" smtClean="0"/>
          </a:p>
        </p:txBody>
      </p:sp>
      <p:sp>
        <p:nvSpPr>
          <p:cNvPr id="12" name="Google Shape;523;p92"/>
          <p:cNvSpPr txBox="1">
            <a:spLocks noGrp="1"/>
          </p:cNvSpPr>
          <p:nvPr>
            <p:ph type="title"/>
          </p:nvPr>
        </p:nvSpPr>
        <p:spPr>
          <a:xfrm>
            <a:off x="734400" y="162000"/>
            <a:ext cx="8755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2060"/>
              </a:buClr>
              <a:buSzPts val="2800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COVID-19 - THE CURRENT FINANCIAL NARRATIVE </a:t>
            </a:r>
            <a:endParaRPr sz="2800" b="1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438987"/>
            <a:ext cx="2116931" cy="21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53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Google Shape;491;p89"/>
          <p:cNvSpPr txBox="1"/>
          <p:nvPr/>
        </p:nvSpPr>
        <p:spPr>
          <a:xfrm>
            <a:off x="0" y="596408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73630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93;p89"/>
          <p:cNvSpPr txBox="1"/>
          <p:nvPr/>
        </p:nvSpPr>
        <p:spPr>
          <a:xfrm>
            <a:off x="733424" y="6564155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457950" y="63371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Google Shape;523;p92"/>
          <p:cNvSpPr txBox="1">
            <a:spLocks noGrp="1"/>
          </p:cNvSpPr>
          <p:nvPr>
            <p:ph type="title"/>
          </p:nvPr>
        </p:nvSpPr>
        <p:spPr>
          <a:xfrm>
            <a:off x="577989" y="93380"/>
            <a:ext cx="8755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2060"/>
              </a:buClr>
              <a:buSzPts val="2800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COVID-19 - THE CURRENT FINANCIAL NARRATIVE </a:t>
            </a:r>
            <a:endParaRPr sz="2800" b="1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622" y="4587162"/>
            <a:ext cx="1925053" cy="193254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-119688" y="850196"/>
            <a:ext cx="8805862" cy="4351338"/>
          </a:xfrm>
        </p:spPr>
        <p:txBody>
          <a:bodyPr/>
          <a:lstStyle/>
          <a:p>
            <a:pPr>
              <a:buClrTx/>
            </a:pPr>
            <a:r>
              <a:rPr lang="en-GB" sz="1600" b="1" dirty="0" smtClean="0">
                <a:solidFill>
                  <a:schemeClr val="tx1"/>
                </a:solidFill>
              </a:rPr>
              <a:t>Significant investments to compete: academic </a:t>
            </a:r>
            <a:r>
              <a:rPr lang="en-GB" sz="1600" b="1" dirty="0">
                <a:solidFill>
                  <a:schemeClr val="tx1"/>
                </a:solidFill>
              </a:rPr>
              <a:t>capabilities, </a:t>
            </a:r>
            <a:r>
              <a:rPr lang="en-GB" sz="1600" b="1" dirty="0" smtClean="0">
                <a:solidFill>
                  <a:schemeClr val="tx1"/>
                </a:solidFill>
              </a:rPr>
              <a:t>estate </a:t>
            </a:r>
            <a:r>
              <a:rPr lang="en-GB" sz="1600" b="1" dirty="0">
                <a:solidFill>
                  <a:schemeClr val="tx1"/>
                </a:solidFill>
              </a:rPr>
              <a:t>&amp;</a:t>
            </a:r>
            <a:r>
              <a:rPr lang="en-GB" sz="1600" b="1" dirty="0" smtClean="0">
                <a:solidFill>
                  <a:schemeClr val="tx1"/>
                </a:solidFill>
              </a:rPr>
              <a:t> zero carbon  </a:t>
            </a:r>
            <a:endParaRPr lang="en-GB" sz="1600" b="1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GB" sz="1600" b="1" dirty="0" smtClean="0">
                <a:solidFill>
                  <a:schemeClr val="tx1"/>
                </a:solidFill>
              </a:rPr>
              <a:t>CA/CUP competitive market; merger allows development </a:t>
            </a:r>
            <a:r>
              <a:rPr lang="en-GB" sz="1600" b="1" dirty="0">
                <a:solidFill>
                  <a:schemeClr val="tx1"/>
                </a:solidFill>
              </a:rPr>
              <a:t>&amp;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greater </a:t>
            </a:r>
            <a:r>
              <a:rPr lang="en-GB" sz="1600" b="1" dirty="0" smtClean="0">
                <a:solidFill>
                  <a:schemeClr val="tx1"/>
                </a:solidFill>
              </a:rPr>
              <a:t>profitability spread</a:t>
            </a:r>
            <a:endParaRPr lang="en-GB" sz="1600" b="1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en-GB" sz="1600" dirty="0">
                <a:solidFill>
                  <a:schemeClr val="tx1"/>
                </a:solidFill>
              </a:rPr>
              <a:t>W</a:t>
            </a:r>
            <a:r>
              <a:rPr lang="en-GB" sz="1600" dirty="0" smtClean="0">
                <a:solidFill>
                  <a:schemeClr val="tx1"/>
                </a:solidFill>
              </a:rPr>
              <a:t>e cannot </a:t>
            </a:r>
            <a:r>
              <a:rPr lang="en-GB" sz="1600" dirty="0">
                <a:solidFill>
                  <a:schemeClr val="tx1"/>
                </a:solidFill>
              </a:rPr>
              <a:t>rely on CA/CUP to deliver all </a:t>
            </a:r>
            <a:r>
              <a:rPr lang="en-GB" sz="1600" dirty="0" smtClean="0">
                <a:solidFill>
                  <a:schemeClr val="tx1"/>
                </a:solidFill>
              </a:rPr>
              <a:t>funds needed </a:t>
            </a:r>
            <a:r>
              <a:rPr lang="en-GB" sz="1600" dirty="0">
                <a:solidFill>
                  <a:schemeClr val="tx1"/>
                </a:solidFill>
              </a:rPr>
              <a:t>for </a:t>
            </a:r>
            <a:r>
              <a:rPr lang="en-GB" sz="1600" dirty="0" smtClean="0">
                <a:solidFill>
                  <a:schemeClr val="tx1"/>
                </a:solidFill>
              </a:rPr>
              <a:t>investment</a:t>
            </a:r>
          </a:p>
          <a:p>
            <a:pPr>
              <a:buClrTx/>
            </a:pPr>
            <a:r>
              <a:rPr lang="en-GB" sz="1600" b="1" dirty="0" smtClean="0">
                <a:solidFill>
                  <a:schemeClr val="tx1"/>
                </a:solidFill>
              </a:rPr>
              <a:t>Academic </a:t>
            </a:r>
            <a:r>
              <a:rPr lang="en-GB" sz="1600" b="1" dirty="0">
                <a:solidFill>
                  <a:schemeClr val="tx1"/>
                </a:solidFill>
              </a:rPr>
              <a:t>University needs to make </a:t>
            </a:r>
            <a:r>
              <a:rPr lang="en-GB" sz="1600" b="1" dirty="0" smtClean="0">
                <a:solidFill>
                  <a:schemeClr val="tx1"/>
                </a:solidFill>
              </a:rPr>
              <a:t>surplus </a:t>
            </a:r>
            <a:r>
              <a:rPr lang="en-GB" sz="1600" b="1" dirty="0">
                <a:solidFill>
                  <a:schemeClr val="tx1"/>
                </a:solidFill>
              </a:rPr>
              <a:t>for </a:t>
            </a:r>
            <a:r>
              <a:rPr lang="en-GB" sz="1600" b="1" dirty="0" smtClean="0">
                <a:solidFill>
                  <a:schemeClr val="tx1"/>
                </a:solidFill>
              </a:rPr>
              <a:t>reinvestment; philanthropy must </a:t>
            </a:r>
            <a:r>
              <a:rPr lang="en-GB" sz="1600" b="1" dirty="0">
                <a:solidFill>
                  <a:schemeClr val="tx1"/>
                </a:solidFill>
              </a:rPr>
              <a:t>be </a:t>
            </a:r>
            <a:r>
              <a:rPr lang="en-GB" sz="1600" b="1" dirty="0" smtClean="0">
                <a:solidFill>
                  <a:schemeClr val="tx1"/>
                </a:solidFill>
              </a:rPr>
              <a:t>targeted</a:t>
            </a:r>
          </a:p>
          <a:p>
            <a:pPr>
              <a:buClrTx/>
            </a:pPr>
            <a:r>
              <a:rPr lang="en-GB" sz="1600" b="1" u="sng" dirty="0" smtClean="0">
                <a:solidFill>
                  <a:schemeClr val="tx1"/>
                </a:solidFill>
              </a:rPr>
              <a:t>Recovery Programme -  </a:t>
            </a:r>
            <a:r>
              <a:rPr lang="en-GB" sz="1600" b="1" dirty="0" smtClean="0">
                <a:solidFill>
                  <a:schemeClr val="tx1"/>
                </a:solidFill>
              </a:rPr>
              <a:t>has started </a:t>
            </a:r>
            <a:r>
              <a:rPr lang="en-GB" sz="1600" b="1" dirty="0">
                <a:solidFill>
                  <a:schemeClr val="tx1"/>
                </a:solidFill>
              </a:rPr>
              <a:t>to make </a:t>
            </a:r>
            <a:r>
              <a:rPr lang="en-GB" sz="1600" b="1" dirty="0" smtClean="0">
                <a:solidFill>
                  <a:schemeClr val="tx1"/>
                </a:solidFill>
              </a:rPr>
              <a:t>progress</a:t>
            </a:r>
            <a:r>
              <a:rPr lang="en-GB" sz="1600" b="1" dirty="0" smtClean="0"/>
              <a:t>, targeting revenue </a:t>
            </a:r>
            <a:r>
              <a:rPr lang="en-GB" sz="1600" b="1" dirty="0"/>
              <a:t>gains and efficiency </a:t>
            </a:r>
            <a:r>
              <a:rPr lang="en-GB" sz="1600" b="1" dirty="0" smtClean="0"/>
              <a:t>savings:</a:t>
            </a:r>
          </a:p>
          <a:p>
            <a:pPr lvl="1">
              <a:buClrTx/>
            </a:pPr>
            <a:r>
              <a:rPr lang="en-US" sz="1600" b="1" dirty="0" smtClean="0"/>
              <a:t>Enhanced revenues (size and shape)</a:t>
            </a:r>
          </a:p>
          <a:p>
            <a:pPr lvl="1">
              <a:buClrTx/>
            </a:pPr>
            <a:r>
              <a:rPr lang="en-US" sz="1600" b="1" dirty="0" smtClean="0"/>
              <a:t>Procurement and Purchasing</a:t>
            </a:r>
          </a:p>
          <a:p>
            <a:pPr lvl="1">
              <a:buClrTx/>
            </a:pPr>
            <a:r>
              <a:rPr lang="en-GB" sz="1600" b="1" dirty="0" smtClean="0"/>
              <a:t> </a:t>
            </a:r>
            <a:r>
              <a:rPr lang="en-GB" sz="1600" b="1" dirty="0"/>
              <a:t>5% savings in administrative costs over </a:t>
            </a:r>
            <a:r>
              <a:rPr lang="en-GB" sz="1600" b="1" dirty="0" smtClean="0"/>
              <a:t>3+ </a:t>
            </a:r>
            <a:r>
              <a:rPr lang="en-GB" sz="1600" b="1" dirty="0"/>
              <a:t>years </a:t>
            </a:r>
            <a:r>
              <a:rPr lang="en-GB" sz="1600" b="1" dirty="0" smtClean="0"/>
              <a:t> (turnover </a:t>
            </a:r>
            <a:r>
              <a:rPr lang="en-GB" sz="1600" b="1" dirty="0"/>
              <a:t>of </a:t>
            </a:r>
            <a:r>
              <a:rPr lang="en-GB" sz="1600" b="1" dirty="0" smtClean="0"/>
              <a:t>15</a:t>
            </a:r>
            <a:r>
              <a:rPr lang="en-GB" sz="1600" b="1" dirty="0"/>
              <a:t>% pre-pandemic)</a:t>
            </a:r>
          </a:p>
          <a:p>
            <a:pPr lvl="1"/>
            <a:r>
              <a:rPr lang="en-GB" sz="1600" b="1" dirty="0" smtClean="0"/>
              <a:t>New </a:t>
            </a:r>
            <a:r>
              <a:rPr lang="en-GB" sz="1600" b="1" dirty="0"/>
              <a:t>financial </a:t>
            </a:r>
            <a:r>
              <a:rPr lang="en-GB" sz="1600" b="1" dirty="0" smtClean="0"/>
              <a:t>system</a:t>
            </a:r>
            <a:r>
              <a:rPr lang="en-GB" sz="1600" b="1" dirty="0"/>
              <a:t> </a:t>
            </a:r>
            <a:r>
              <a:rPr lang="en-GB" sz="1600" b="1" dirty="0" smtClean="0"/>
              <a:t>and new </a:t>
            </a:r>
            <a:r>
              <a:rPr lang="en-GB" sz="1600" b="1" dirty="0"/>
              <a:t>budget </a:t>
            </a:r>
            <a:r>
              <a:rPr lang="en-GB" sz="1600" b="1" dirty="0" smtClean="0"/>
              <a:t>model in development </a:t>
            </a:r>
            <a:r>
              <a:rPr lang="en-GB" sz="1600" b="1" dirty="0"/>
              <a:t>to </a:t>
            </a:r>
            <a:r>
              <a:rPr lang="en-GB" sz="1600" b="1" dirty="0" smtClean="0"/>
              <a:t>align incentives and </a:t>
            </a:r>
            <a:r>
              <a:rPr lang="en-GB" sz="1600" b="1" dirty="0"/>
              <a:t>provide information to make better decisions</a:t>
            </a:r>
          </a:p>
          <a:p>
            <a:r>
              <a:rPr lang="en-GB" sz="1600" b="1" dirty="0"/>
              <a:t>Until these </a:t>
            </a:r>
            <a:r>
              <a:rPr lang="en-GB" sz="1600" b="1" dirty="0" smtClean="0"/>
              <a:t>bear </a:t>
            </a:r>
            <a:r>
              <a:rPr lang="en-GB" sz="1600" b="1" dirty="0"/>
              <a:t>fruit, </a:t>
            </a:r>
            <a:r>
              <a:rPr lang="en-GB" sz="1600" b="1" dirty="0" smtClean="0"/>
              <a:t>limited </a:t>
            </a:r>
            <a:r>
              <a:rPr lang="en-GB" sz="1600" b="1" dirty="0"/>
              <a:t>further resource available for investment</a:t>
            </a:r>
          </a:p>
          <a:p>
            <a:r>
              <a:rPr lang="en-GB" sz="1600" b="1" dirty="0" smtClean="0"/>
              <a:t>But, based </a:t>
            </a:r>
            <a:r>
              <a:rPr lang="en-GB" sz="1600" b="1" dirty="0"/>
              <a:t>on what we </a:t>
            </a:r>
            <a:r>
              <a:rPr lang="en-GB" sz="1600" b="1" dirty="0" smtClean="0"/>
              <a:t>know, no </a:t>
            </a:r>
            <a:r>
              <a:rPr lang="en-GB" sz="1600" b="1" dirty="0"/>
              <a:t>need to continue </a:t>
            </a:r>
            <a:r>
              <a:rPr lang="en-GB" sz="1600" b="1" dirty="0" smtClean="0"/>
              <a:t>‘emergency restrictions’ </a:t>
            </a:r>
            <a:endParaRPr lang="en-GB" sz="1600" b="1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8766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104" y="1261859"/>
            <a:ext cx="8056246" cy="4351338"/>
          </a:xfrm>
        </p:spPr>
        <p:txBody>
          <a:bodyPr/>
          <a:lstStyle/>
          <a:p>
            <a:r>
              <a:rPr lang="en-GB" sz="1800" b="1" dirty="0" smtClean="0"/>
              <a:t>As </a:t>
            </a:r>
            <a:r>
              <a:rPr lang="en-GB" sz="1800" b="1" dirty="0"/>
              <a:t>far as we </a:t>
            </a:r>
            <a:r>
              <a:rPr lang="en-GB" sz="1800" b="1" dirty="0" smtClean="0"/>
              <a:t>know, </a:t>
            </a:r>
            <a:r>
              <a:rPr lang="en-GB" sz="1800" b="1" dirty="0"/>
              <a:t>we have avoided </a:t>
            </a:r>
            <a:r>
              <a:rPr lang="en-GB" sz="1800" b="1" dirty="0" smtClean="0"/>
              <a:t>worst </a:t>
            </a:r>
            <a:r>
              <a:rPr lang="en-GB" sz="1800" b="1" dirty="0"/>
              <a:t>of </a:t>
            </a:r>
            <a:r>
              <a:rPr lang="en-GB" sz="1800" b="1" dirty="0" smtClean="0"/>
              <a:t>COVID-19 </a:t>
            </a:r>
            <a:r>
              <a:rPr lang="en-GB" sz="1800" b="1" dirty="0"/>
              <a:t>risk </a:t>
            </a:r>
            <a:endParaRPr lang="en-GB" sz="1800" b="1" dirty="0" smtClean="0"/>
          </a:p>
          <a:p>
            <a:r>
              <a:rPr lang="en-GB" sz="1800" b="1" dirty="0" smtClean="0"/>
              <a:t>So emergency </a:t>
            </a:r>
            <a:r>
              <a:rPr lang="en-GB" sz="1800" b="1" dirty="0"/>
              <a:t>measures taken last year can be substantially </a:t>
            </a:r>
            <a:r>
              <a:rPr lang="en-GB" sz="1800" b="1" dirty="0" smtClean="0"/>
              <a:t>reversed</a:t>
            </a:r>
          </a:p>
          <a:p>
            <a:endParaRPr lang="en-GB" sz="1800" b="1" dirty="0" smtClean="0"/>
          </a:p>
          <a:p>
            <a:endParaRPr lang="en-GB" sz="1800" b="1" dirty="0"/>
          </a:p>
          <a:p>
            <a:endParaRPr lang="en-GB" sz="1800" b="1" dirty="0" smtClean="0"/>
          </a:p>
          <a:p>
            <a:endParaRPr lang="en-GB" sz="1800" b="1" dirty="0"/>
          </a:p>
          <a:p>
            <a:endParaRPr lang="en-GB" sz="1800" b="1" dirty="0" smtClean="0"/>
          </a:p>
          <a:p>
            <a:endParaRPr lang="en-GB" sz="1800" b="1" dirty="0" smtClean="0"/>
          </a:p>
          <a:p>
            <a:endParaRPr lang="en-GB" sz="1800" b="1" dirty="0"/>
          </a:p>
          <a:p>
            <a:r>
              <a:rPr lang="en-GB" sz="1800" b="1" dirty="0" smtClean="0"/>
              <a:t>We must focus with renewed vigour on opportunities to generate </a:t>
            </a:r>
            <a:r>
              <a:rPr lang="en-GB" sz="1800" b="1" dirty="0"/>
              <a:t>a </a:t>
            </a:r>
            <a:r>
              <a:rPr lang="en-GB" sz="1800" b="1" dirty="0" smtClean="0"/>
              <a:t>sustainable surplus </a:t>
            </a:r>
            <a:r>
              <a:rPr lang="en-GB" sz="1800" b="1" dirty="0"/>
              <a:t>to allow investment without </a:t>
            </a:r>
            <a:r>
              <a:rPr lang="en-GB" sz="1800" b="1" dirty="0" smtClean="0"/>
              <a:t>over-reliance </a:t>
            </a:r>
            <a:r>
              <a:rPr lang="en-GB" sz="1800" b="1" dirty="0"/>
              <a:t>on </a:t>
            </a:r>
            <a:r>
              <a:rPr lang="en-GB" sz="1800" b="1" dirty="0" smtClean="0"/>
              <a:t>CUP/CA</a:t>
            </a:r>
            <a:endParaRPr lang="en-GB" sz="1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 dirty="0"/>
          </a:p>
        </p:txBody>
      </p:sp>
      <p:sp>
        <p:nvSpPr>
          <p:cNvPr id="7" name="Google Shape;491;p89"/>
          <p:cNvSpPr txBox="1"/>
          <p:nvPr/>
        </p:nvSpPr>
        <p:spPr>
          <a:xfrm>
            <a:off x="0" y="596408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73630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93;p89"/>
          <p:cNvSpPr txBox="1"/>
          <p:nvPr/>
        </p:nvSpPr>
        <p:spPr>
          <a:xfrm>
            <a:off x="733424" y="6564155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457950" y="63371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015" y="2204182"/>
            <a:ext cx="3368421" cy="2245614"/>
          </a:xfrm>
          <a:prstGeom prst="rect">
            <a:avLst/>
          </a:prstGeom>
        </p:spPr>
      </p:pic>
      <p:sp>
        <p:nvSpPr>
          <p:cNvPr id="12" name="Google Shape;523;p92"/>
          <p:cNvSpPr txBox="1">
            <a:spLocks noGrp="1"/>
          </p:cNvSpPr>
          <p:nvPr>
            <p:ph type="title"/>
          </p:nvPr>
        </p:nvSpPr>
        <p:spPr>
          <a:xfrm>
            <a:off x="734400" y="162000"/>
            <a:ext cx="8755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2060"/>
              </a:buClr>
              <a:buSzPts val="2800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OUR CURRENT FINANCIAL NARRATIVE </a:t>
            </a:r>
            <a:endParaRPr sz="2800" b="1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5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Google Shape;491;p89"/>
          <p:cNvSpPr txBox="1"/>
          <p:nvPr/>
        </p:nvSpPr>
        <p:spPr>
          <a:xfrm>
            <a:off x="0" y="596408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492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8138" y="6173630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93;p89"/>
          <p:cNvSpPr txBox="1"/>
          <p:nvPr/>
        </p:nvSpPr>
        <p:spPr>
          <a:xfrm>
            <a:off x="733424" y="6564155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457950" y="63371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310958" y="1261859"/>
            <a:ext cx="5815522" cy="4382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GB" sz="1600" b="1" dirty="0" smtClean="0"/>
              <a:t>To outline:</a:t>
            </a:r>
          </a:p>
          <a:p>
            <a:r>
              <a:rPr lang="en-GB" sz="1600" b="1" dirty="0" smtClean="0"/>
              <a:t>The Academic University’s financial drivers;</a:t>
            </a:r>
          </a:p>
          <a:p>
            <a:r>
              <a:rPr lang="en-GB" sz="1600" b="1" dirty="0" smtClean="0"/>
              <a:t>The journey we were on pre pandemic; </a:t>
            </a:r>
          </a:p>
          <a:p>
            <a:r>
              <a:rPr lang="en-GB" sz="1600" b="1" dirty="0" smtClean="0"/>
              <a:t>How we have weathered the storm (so far); and hence </a:t>
            </a:r>
          </a:p>
          <a:p>
            <a:r>
              <a:rPr lang="en-GB" sz="1600" b="1" dirty="0" smtClean="0"/>
              <a:t>The current financial narrative as we head into 2021/22</a:t>
            </a:r>
          </a:p>
          <a:p>
            <a:endParaRPr lang="en-GB" sz="1800" b="1" dirty="0" smtClean="0"/>
          </a:p>
          <a:p>
            <a:endParaRPr lang="en-GB" b="1" dirty="0"/>
          </a:p>
          <a:p>
            <a:endParaRPr lang="en-GB" sz="1800" b="1" dirty="0" smtClean="0"/>
          </a:p>
        </p:txBody>
      </p:sp>
      <p:sp>
        <p:nvSpPr>
          <p:cNvPr id="12" name="Google Shape;523;p92"/>
          <p:cNvSpPr txBox="1">
            <a:spLocks noGrp="1"/>
          </p:cNvSpPr>
          <p:nvPr>
            <p:ph type="title"/>
          </p:nvPr>
        </p:nvSpPr>
        <p:spPr>
          <a:xfrm>
            <a:off x="733424" y="161722"/>
            <a:ext cx="8755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2060"/>
              </a:buClr>
              <a:buSzPts val="2800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OBJECTIVES OF THIS PRESENTATION</a:t>
            </a:r>
            <a:endParaRPr sz="2800" b="1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70" y="2914650"/>
            <a:ext cx="2322242" cy="238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5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97050" y="2235375"/>
            <a:ext cx="2677307" cy="15589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3421" y="1674865"/>
            <a:ext cx="1885378" cy="3784154"/>
          </a:xfrm>
          <a:prstGeom prst="roundRect">
            <a:avLst/>
          </a:prstGeom>
          <a:gradFill>
            <a:gsLst>
              <a:gs pos="42000">
                <a:schemeClr val="accent4">
                  <a:lumMod val="20000"/>
                  <a:lumOff val="80000"/>
                </a:schemeClr>
              </a:gs>
              <a:gs pos="44000">
                <a:schemeClr val="accent4">
                  <a:lumMod val="20000"/>
                  <a:lumOff val="80000"/>
                </a:schemeClr>
              </a:gs>
              <a:gs pos="100000">
                <a:srgbClr val="CDB7BC"/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0200000" scaled="0"/>
          </a:gradFill>
          <a:ln w="317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3" name="Google Shape;523;p92"/>
          <p:cNvSpPr txBox="1">
            <a:spLocks noGrp="1"/>
          </p:cNvSpPr>
          <p:nvPr>
            <p:ph type="title"/>
          </p:nvPr>
        </p:nvSpPr>
        <p:spPr>
          <a:xfrm>
            <a:off x="734400" y="162000"/>
            <a:ext cx="8755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2060"/>
              </a:buClr>
              <a:buSzPts val="2800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WE MEAN BY ‘THE ACADEMIC UNIVERSITY’?</a:t>
            </a:r>
            <a:endParaRPr sz="2800" b="1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9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92838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493;p89"/>
          <p:cNvSpPr txBox="1"/>
          <p:nvPr/>
        </p:nvSpPr>
        <p:spPr>
          <a:xfrm>
            <a:off x="733424" y="6583363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542708" y="3640583"/>
            <a:ext cx="20177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None/>
              <a:defRPr/>
            </a:pPr>
            <a:r>
              <a:rPr lang="en-US" altLang="en-US" sz="900" dirty="0" smtClean="0">
                <a:solidFill>
                  <a:srgbClr val="06272C"/>
                </a:solidFill>
                <a:latin typeface="+mj-lt"/>
              </a:rPr>
              <a:t>31 independent affiliated Colleges</a:t>
            </a:r>
            <a:endParaRPr lang="en-US" altLang="en-US" sz="900" dirty="0">
              <a:solidFill>
                <a:srgbClr val="06272C"/>
              </a:solidFill>
              <a:latin typeface="+mj-lt"/>
            </a:endParaRPr>
          </a:p>
        </p:txBody>
      </p:sp>
      <p:pic>
        <p:nvPicPr>
          <p:cNvPr id="53" name="Picture 16" descr="Image result for cambridge colleges shield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8"/>
          <a:stretch>
            <a:fillRect/>
          </a:stretch>
        </p:blipFill>
        <p:spPr bwMode="auto">
          <a:xfrm>
            <a:off x="649515" y="2211609"/>
            <a:ext cx="1574346" cy="119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2655130"/>
              </p:ext>
            </p:extLst>
          </p:nvPr>
        </p:nvGraphicFramePr>
        <p:xfrm>
          <a:off x="848984" y="1639305"/>
          <a:ext cx="6096000" cy="2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38" name="Google Shape;538;p92"/>
          <p:cNvSpPr/>
          <p:nvPr/>
        </p:nvSpPr>
        <p:spPr>
          <a:xfrm>
            <a:off x="363691" y="1541637"/>
            <a:ext cx="4987452" cy="4075296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424" y="1236415"/>
            <a:ext cx="2498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COLLEGIATE UNIVERSITY</a:t>
            </a:r>
            <a:endParaRPr lang="en-GB" sz="1200" b="1" i="1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48832" y="2345656"/>
            <a:ext cx="2573742" cy="133841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34" name="Google Shape;534;p92"/>
          <p:cNvSpPr/>
          <p:nvPr/>
        </p:nvSpPr>
        <p:spPr>
          <a:xfrm>
            <a:off x="2884167" y="2602123"/>
            <a:ext cx="2083711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600" b="1" i="0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Research &amp; Teaching:</a:t>
            </a:r>
            <a:endParaRPr sz="16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96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600" i="0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Schools, </a:t>
            </a:r>
            <a:r>
              <a:rPr lang="en-GB" sz="1600" i="0" u="none" strike="noStrike" cap="none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Departments, Non-School Institutions</a:t>
            </a:r>
            <a:endParaRPr sz="1600" i="0" u="none" strike="noStrike" cap="none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5461" y="2235376"/>
            <a:ext cx="289168" cy="43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 dirty="0"/>
          </a:p>
        </p:txBody>
      </p:sp>
      <p:sp>
        <p:nvSpPr>
          <p:cNvPr id="34" name="Google Shape;491;p89"/>
          <p:cNvSpPr txBox="1"/>
          <p:nvPr/>
        </p:nvSpPr>
        <p:spPr>
          <a:xfrm>
            <a:off x="0" y="596408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73630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493;p89"/>
          <p:cNvSpPr txBox="1"/>
          <p:nvPr/>
        </p:nvSpPr>
        <p:spPr>
          <a:xfrm>
            <a:off x="733424" y="6564155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Slide Number Placeholder 3"/>
          <p:cNvSpPr txBox="1">
            <a:spLocks/>
          </p:cNvSpPr>
          <p:nvPr/>
        </p:nvSpPr>
        <p:spPr>
          <a:xfrm>
            <a:off x="6457950" y="63371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2603050" y="3841147"/>
            <a:ext cx="2677307" cy="15589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27409" y="4275678"/>
            <a:ext cx="815398" cy="64219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39373" y="4100214"/>
            <a:ext cx="815398" cy="64219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78069" y="3888039"/>
            <a:ext cx="815398" cy="6421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2" name="Google Shape;539;p92"/>
          <p:cNvSpPr txBox="1"/>
          <p:nvPr/>
        </p:nvSpPr>
        <p:spPr>
          <a:xfrm>
            <a:off x="2706796" y="4036558"/>
            <a:ext cx="74582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600" b="1" i="0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Trusts</a:t>
            </a:r>
            <a:endParaRPr sz="1600" b="1" i="0" u="none" strike="noStrike" cap="none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98411" y="3836133"/>
            <a:ext cx="815398" cy="6421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82130" y="4124253"/>
            <a:ext cx="815398" cy="6421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15932" y="3830116"/>
            <a:ext cx="815398" cy="6421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Google Shape;541;p92"/>
          <p:cNvSpPr txBox="1"/>
          <p:nvPr/>
        </p:nvSpPr>
        <p:spPr>
          <a:xfrm>
            <a:off x="3784426" y="3947783"/>
            <a:ext cx="466813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1" i="0" u="none" strike="noStrike" cap="none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CE</a:t>
            </a:r>
            <a:endParaRPr sz="1800" b="1" i="0" u="none" strike="noStrike" cap="none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7" name="Google Shape;553;p92"/>
          <p:cNvSpPr txBox="1"/>
          <p:nvPr/>
        </p:nvSpPr>
        <p:spPr>
          <a:xfrm>
            <a:off x="4579704" y="3935890"/>
            <a:ext cx="67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1" i="0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CUTS</a:t>
            </a:r>
            <a:endParaRPr sz="1800" b="1" i="0" u="none" strike="noStrike" cap="none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527101" y="4394077"/>
            <a:ext cx="815398" cy="6421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610011" y="4425533"/>
            <a:ext cx="815398" cy="6421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4" name="Google Shape;543;p92"/>
          <p:cNvSpPr txBox="1"/>
          <p:nvPr/>
        </p:nvSpPr>
        <p:spPr>
          <a:xfrm>
            <a:off x="3742512" y="4500966"/>
            <a:ext cx="51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1" i="0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I</a:t>
            </a:r>
            <a:r>
              <a:rPr lang="en-GB" sz="1800" i="0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f</a:t>
            </a:r>
            <a:r>
              <a:rPr lang="en-GB" sz="1800" b="1" i="0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</a:t>
            </a:r>
            <a:endParaRPr sz="1800" b="1" i="0" u="none" strike="noStrike" cap="none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5" name="Google Shape;554;p92"/>
          <p:cNvSpPr txBox="1"/>
          <p:nvPr/>
        </p:nvSpPr>
        <p:spPr>
          <a:xfrm>
            <a:off x="4124779" y="4285104"/>
            <a:ext cx="738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b="1" i="0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Portal</a:t>
            </a:r>
            <a:endParaRPr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b="1" i="0" u="none" strike="noStrike" cap="none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6" name="Google Shape;550;p92"/>
          <p:cNvSpPr txBox="1"/>
          <p:nvPr/>
        </p:nvSpPr>
        <p:spPr>
          <a:xfrm>
            <a:off x="2620483" y="5023467"/>
            <a:ext cx="269612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200" b="1" i="1" u="none" strike="noStrike" cap="none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Subsidiary companies, </a:t>
            </a:r>
            <a:r>
              <a:rPr lang="en-GB" sz="1200" b="1" i="1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joint </a:t>
            </a:r>
            <a:r>
              <a:rPr lang="en-GB" sz="1200" b="1" i="1" u="none" strike="noStrike" cap="none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ventures, </a:t>
            </a:r>
            <a:r>
              <a:rPr lang="en-GB" sz="1200" b="1" i="1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and Associated Trusts</a:t>
            </a:r>
            <a:endParaRPr sz="1200" b="1" i="1" u="none" strike="noStrike" cap="none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7" name="Google Shape;552;p92"/>
          <p:cNvSpPr txBox="1"/>
          <p:nvPr/>
        </p:nvSpPr>
        <p:spPr>
          <a:xfrm>
            <a:off x="4694721" y="4491419"/>
            <a:ext cx="1113874" cy="89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1" i="0" u="none" strike="noStrike" cap="none" dirty="0">
                <a:solidFill>
                  <a:schemeClr val="bg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CISL</a:t>
            </a:r>
            <a:endParaRPr sz="1800" b="1" i="0" u="none" strike="noStrike" cap="none" dirty="0">
              <a:solidFill>
                <a:schemeClr val="bg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416549" y="3841147"/>
            <a:ext cx="2677307" cy="15589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416550" y="2235375"/>
            <a:ext cx="2677307" cy="15589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477427" y="2590928"/>
            <a:ext cx="1410411" cy="837304"/>
          </a:xfrm>
          <a:prstGeom prst="ellipse">
            <a:avLst/>
          </a:prstGeom>
          <a:gradFill>
            <a:gsLst>
              <a:gs pos="0">
                <a:srgbClr val="E9AEE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Google Shape;546;p92"/>
          <p:cNvSpPr/>
          <p:nvPr/>
        </p:nvSpPr>
        <p:spPr>
          <a:xfrm>
            <a:off x="5500058" y="2745438"/>
            <a:ext cx="1216052" cy="581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Cambridge </a:t>
            </a:r>
          </a:p>
          <a:p>
            <a:pPr marL="396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GB" sz="1600" b="1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Assessment</a:t>
            </a:r>
            <a:endParaRPr sz="1600" b="1" i="0" u="none" strike="noStrike" cap="none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396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GB" sz="16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endParaRPr sz="1600" b="1" i="0" u="none" strike="noStrike" cap="none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661293" y="2590387"/>
            <a:ext cx="1347418" cy="862454"/>
          </a:xfrm>
          <a:prstGeom prst="ellipse">
            <a:avLst/>
          </a:prstGeom>
          <a:gradFill>
            <a:gsLst>
              <a:gs pos="0">
                <a:srgbClr val="E9AEE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Google Shape;546;p92"/>
          <p:cNvSpPr/>
          <p:nvPr/>
        </p:nvSpPr>
        <p:spPr>
          <a:xfrm>
            <a:off x="6705989" y="2674334"/>
            <a:ext cx="1216052" cy="82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Cambridge </a:t>
            </a:r>
          </a:p>
          <a:p>
            <a:pPr marL="396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GB" sz="1600" b="1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University Press</a:t>
            </a:r>
            <a:endParaRPr sz="1600" b="1" i="0" u="none" strike="noStrike" cap="none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396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en-GB" sz="1600" b="1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 </a:t>
            </a:r>
            <a:endParaRPr sz="1600" b="1" i="0" u="none" strike="noStrike" cap="none" dirty="0">
              <a:solidFill>
                <a:schemeClr val="accent5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409170" y="3873686"/>
            <a:ext cx="815398" cy="642190"/>
          </a:xfrm>
          <a:prstGeom prst="ellipse">
            <a:avLst/>
          </a:prstGeom>
          <a:gradFill>
            <a:gsLst>
              <a:gs pos="0">
                <a:srgbClr val="E9AEE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503641" y="4038266"/>
            <a:ext cx="815398" cy="642190"/>
          </a:xfrm>
          <a:prstGeom prst="ellipse">
            <a:avLst/>
          </a:prstGeom>
          <a:gradFill>
            <a:gsLst>
              <a:gs pos="0">
                <a:srgbClr val="E9AEE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636195" y="4205147"/>
            <a:ext cx="815398" cy="642190"/>
          </a:xfrm>
          <a:prstGeom prst="ellipse">
            <a:avLst/>
          </a:prstGeom>
          <a:gradFill>
            <a:gsLst>
              <a:gs pos="0">
                <a:srgbClr val="E9AEE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762180" y="4391900"/>
            <a:ext cx="815398" cy="642190"/>
          </a:xfrm>
          <a:prstGeom prst="ellipse">
            <a:avLst/>
          </a:prstGeom>
          <a:gradFill>
            <a:gsLst>
              <a:gs pos="0">
                <a:srgbClr val="E9AEE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Google Shape;557;p92"/>
          <p:cNvSpPr txBox="1"/>
          <p:nvPr/>
        </p:nvSpPr>
        <p:spPr>
          <a:xfrm>
            <a:off x="5390888" y="4686709"/>
            <a:ext cx="235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4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CA Subsidiaries</a:t>
            </a:r>
            <a:endParaRPr sz="1800" b="1" i="0" u="none" strike="noStrike" cap="none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570199" y="3875735"/>
            <a:ext cx="815398" cy="642190"/>
          </a:xfrm>
          <a:prstGeom prst="ellipse">
            <a:avLst/>
          </a:prstGeom>
          <a:gradFill>
            <a:gsLst>
              <a:gs pos="0">
                <a:srgbClr val="E9AEE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6751513" y="4060781"/>
            <a:ext cx="815398" cy="642190"/>
          </a:xfrm>
          <a:prstGeom prst="ellipse">
            <a:avLst/>
          </a:prstGeom>
          <a:gradFill>
            <a:gsLst>
              <a:gs pos="0">
                <a:srgbClr val="E9AEE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6933238" y="4223010"/>
            <a:ext cx="815398" cy="642190"/>
          </a:xfrm>
          <a:prstGeom prst="ellipse">
            <a:avLst/>
          </a:prstGeom>
          <a:gradFill>
            <a:gsLst>
              <a:gs pos="0">
                <a:srgbClr val="E9AEE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065437" y="4393837"/>
            <a:ext cx="815398" cy="642190"/>
          </a:xfrm>
          <a:prstGeom prst="ellipse">
            <a:avLst/>
          </a:prstGeom>
          <a:gradFill>
            <a:gsLst>
              <a:gs pos="0">
                <a:srgbClr val="E9AEEE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Pentagon 72"/>
          <p:cNvSpPr/>
          <p:nvPr/>
        </p:nvSpPr>
        <p:spPr>
          <a:xfrm>
            <a:off x="2591327" y="1931654"/>
            <a:ext cx="5603104" cy="235133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TextBox 73"/>
          <p:cNvSpPr txBox="1"/>
          <p:nvPr/>
        </p:nvSpPr>
        <p:spPr>
          <a:xfrm>
            <a:off x="5409170" y="1915281"/>
            <a:ext cx="2225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b="1" i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UNIVERSITY GROUP (‘BIG U’ )</a:t>
            </a:r>
            <a:endParaRPr lang="en-GB" sz="1200" b="1" i="1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5" name="Google Shape;561;p92"/>
          <p:cNvSpPr txBox="1"/>
          <p:nvPr/>
        </p:nvSpPr>
        <p:spPr>
          <a:xfrm>
            <a:off x="6703139" y="4692962"/>
            <a:ext cx="235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4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CUP Subsidiaries</a:t>
            </a:r>
            <a:endParaRPr sz="1800" b="1" i="0" u="none" strike="noStrike" cap="none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0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92838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93;p89"/>
          <p:cNvSpPr txBox="1"/>
          <p:nvPr/>
        </p:nvSpPr>
        <p:spPr>
          <a:xfrm>
            <a:off x="733424" y="6583363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2" y="1391795"/>
            <a:ext cx="4591493" cy="45914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 dirty="0"/>
          </a:p>
        </p:txBody>
      </p:sp>
      <p:sp>
        <p:nvSpPr>
          <p:cNvPr id="47" name="Google Shape;491;p89"/>
          <p:cNvSpPr txBox="1"/>
          <p:nvPr/>
        </p:nvSpPr>
        <p:spPr>
          <a:xfrm>
            <a:off x="0" y="596408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73630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493;p89"/>
          <p:cNvSpPr txBox="1"/>
          <p:nvPr/>
        </p:nvSpPr>
        <p:spPr>
          <a:xfrm>
            <a:off x="733424" y="6564155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Slide Number Placeholder 3"/>
          <p:cNvSpPr txBox="1">
            <a:spLocks/>
          </p:cNvSpPr>
          <p:nvPr/>
        </p:nvSpPr>
        <p:spPr>
          <a:xfrm>
            <a:off x="6457950" y="63371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2" name="Google Shape;523;p92"/>
          <p:cNvSpPr txBox="1">
            <a:spLocks noGrp="1"/>
          </p:cNvSpPr>
          <p:nvPr>
            <p:ph type="title"/>
          </p:nvPr>
        </p:nvSpPr>
        <p:spPr>
          <a:xfrm>
            <a:off x="734400" y="162000"/>
            <a:ext cx="8755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2060"/>
              </a:buClr>
              <a:buSzPts val="2800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ACADEMIC UNIVERSITY FINANCIAL DRIVERS</a:t>
            </a:r>
            <a:endParaRPr sz="2800" b="1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99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92838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93;p89"/>
          <p:cNvSpPr txBox="1"/>
          <p:nvPr/>
        </p:nvSpPr>
        <p:spPr>
          <a:xfrm>
            <a:off x="733424" y="6583363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2" y="1391795"/>
            <a:ext cx="4591493" cy="4591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241" y="2338693"/>
            <a:ext cx="40438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Financial 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balancing act to maintain</a:t>
            </a:r>
          </a:p>
          <a:p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93" y="1355046"/>
            <a:ext cx="3648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Invest 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in people &amp; estate to </a:t>
            </a:r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stay competitive</a:t>
            </a:r>
            <a:endParaRPr lang="en-US" b="1" dirty="0">
              <a:solidFill>
                <a:srgbClr val="3F2A56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773" y="759286"/>
            <a:ext cx="2711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Maximise impact 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not </a:t>
            </a:r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profit</a:t>
            </a:r>
            <a:endParaRPr lang="en-GB" b="1" dirty="0">
              <a:solidFill>
                <a:srgbClr val="3F2A56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  <a:p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193" y="1885383"/>
            <a:ext cx="3785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CUEF cross-subsidises loss making activities</a:t>
            </a:r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0331" y="1219360"/>
            <a:ext cx="34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Capital investment funded by donations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, grants, CUP/CA &amp; unrestricted reserves</a:t>
            </a:r>
          </a:p>
          <a:p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046650" y="1800227"/>
            <a:ext cx="2880000" cy="0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8612" y="2698309"/>
            <a:ext cx="3198635" cy="188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38138" y="2220234"/>
            <a:ext cx="3506128" cy="2928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38138" y="3510524"/>
            <a:ext cx="2862804" cy="772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 dirty="0"/>
          </a:p>
        </p:txBody>
      </p:sp>
      <p:sp>
        <p:nvSpPr>
          <p:cNvPr id="47" name="Google Shape;491;p89"/>
          <p:cNvSpPr txBox="1"/>
          <p:nvPr/>
        </p:nvSpPr>
        <p:spPr>
          <a:xfrm>
            <a:off x="0" y="596408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73630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493;p89"/>
          <p:cNvSpPr txBox="1"/>
          <p:nvPr/>
        </p:nvSpPr>
        <p:spPr>
          <a:xfrm>
            <a:off x="733424" y="6564155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Slide Number Placeholder 3"/>
          <p:cNvSpPr txBox="1">
            <a:spLocks/>
          </p:cNvSpPr>
          <p:nvPr/>
        </p:nvSpPr>
        <p:spPr>
          <a:xfrm>
            <a:off x="6457950" y="63371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5</a:t>
            </a:fld>
            <a:endParaRPr lang="en-GB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5589264" y="1800227"/>
            <a:ext cx="483679" cy="401766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38138" y="1664740"/>
            <a:ext cx="3506128" cy="19909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65176" y="1098495"/>
            <a:ext cx="3532550" cy="6253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788939" y="1098495"/>
            <a:ext cx="973559" cy="1134272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832021" y="1664740"/>
            <a:ext cx="346224" cy="441287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5241" y="2774323"/>
            <a:ext cx="3200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To be sustainable, must match costs and revenues over </a:t>
            </a:r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time with surplus  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for </a:t>
            </a:r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renewal &amp; replacement</a:t>
            </a:r>
            <a:endParaRPr lang="en-GB" b="1" dirty="0">
              <a:solidFill>
                <a:srgbClr val="3F2A56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30" name="Google Shape;523;p92"/>
          <p:cNvSpPr txBox="1">
            <a:spLocks noGrp="1"/>
          </p:cNvSpPr>
          <p:nvPr>
            <p:ph type="title"/>
          </p:nvPr>
        </p:nvSpPr>
        <p:spPr>
          <a:xfrm>
            <a:off x="734400" y="162000"/>
            <a:ext cx="8755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2060"/>
              </a:buClr>
              <a:buSzPts val="2800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ACADEMIC UNIVERSITY FINANCIAL DRIVERS</a:t>
            </a:r>
            <a:endParaRPr sz="2800" b="1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1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92838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93;p89"/>
          <p:cNvSpPr txBox="1"/>
          <p:nvPr/>
        </p:nvSpPr>
        <p:spPr>
          <a:xfrm>
            <a:off x="733424" y="6583363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2" y="1391795"/>
            <a:ext cx="4591493" cy="45914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 dirty="0"/>
          </a:p>
        </p:txBody>
      </p:sp>
      <p:sp>
        <p:nvSpPr>
          <p:cNvPr id="47" name="Google Shape;491;p89"/>
          <p:cNvSpPr txBox="1"/>
          <p:nvPr/>
        </p:nvSpPr>
        <p:spPr>
          <a:xfrm>
            <a:off x="0" y="596408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73630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493;p89"/>
          <p:cNvSpPr txBox="1"/>
          <p:nvPr/>
        </p:nvSpPr>
        <p:spPr>
          <a:xfrm>
            <a:off x="733424" y="6564155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Slide Number Placeholder 3"/>
          <p:cNvSpPr txBox="1">
            <a:spLocks/>
          </p:cNvSpPr>
          <p:nvPr/>
        </p:nvSpPr>
        <p:spPr>
          <a:xfrm>
            <a:off x="6457950" y="63371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5589264" y="1800227"/>
            <a:ext cx="483679" cy="401766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788939" y="1098495"/>
            <a:ext cx="973559" cy="1134272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832021" y="1664740"/>
            <a:ext cx="346224" cy="441287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4521" y="5023440"/>
            <a:ext cx="355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With high capex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on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projects, central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, liquid funds could become exhausted</a:t>
            </a:r>
          </a:p>
          <a:p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841" y="3755738"/>
            <a:ext cx="3084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Growth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in non-fully-funded research,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and cost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growth ahead of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revenues; we have started to budget net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operating cash flow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deficit</a:t>
            </a:r>
            <a:endParaRPr lang="en-GB" sz="1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38138" y="4731129"/>
            <a:ext cx="2838635" cy="5264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38138" y="5600670"/>
            <a:ext cx="3198635" cy="6067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45776" y="4688295"/>
            <a:ext cx="251950" cy="918442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185776" y="4444793"/>
            <a:ext cx="199667" cy="286336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523;p92"/>
          <p:cNvSpPr txBox="1">
            <a:spLocks noGrp="1"/>
          </p:cNvSpPr>
          <p:nvPr>
            <p:ph type="title"/>
          </p:nvPr>
        </p:nvSpPr>
        <p:spPr>
          <a:xfrm>
            <a:off x="734400" y="162000"/>
            <a:ext cx="8755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2060"/>
              </a:buClr>
              <a:buSzPts val="2800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ACADEMIC UNIVERSITY FINANCIAL DRIVERS</a:t>
            </a:r>
            <a:endParaRPr sz="2800" b="1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5241" y="2338693"/>
            <a:ext cx="40438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Financial 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balancing act to maintain</a:t>
            </a:r>
          </a:p>
          <a:p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193" y="1355046"/>
            <a:ext cx="3648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Invest 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in people &amp; estate to </a:t>
            </a:r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stay competitive</a:t>
            </a:r>
            <a:endParaRPr lang="en-US" b="1" dirty="0">
              <a:solidFill>
                <a:srgbClr val="3F2A56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6773" y="759286"/>
            <a:ext cx="2711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Maximise impact 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not </a:t>
            </a:r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profit</a:t>
            </a:r>
            <a:endParaRPr lang="en-GB" b="1" dirty="0">
              <a:solidFill>
                <a:srgbClr val="3F2A56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  <a:p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193" y="1885383"/>
            <a:ext cx="3785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CUEF cross-subsidises loss making activities</a:t>
            </a:r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90331" y="1219360"/>
            <a:ext cx="34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Capital investment funded by donations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, grants, CUP/CA &amp; unrestricted reserves</a:t>
            </a:r>
          </a:p>
          <a:p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046650" y="1800227"/>
            <a:ext cx="2880000" cy="0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28612" y="2698309"/>
            <a:ext cx="3198635" cy="188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38138" y="2220234"/>
            <a:ext cx="3506128" cy="2928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38138" y="3510524"/>
            <a:ext cx="2862804" cy="772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589264" y="1800227"/>
            <a:ext cx="483679" cy="401766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38138" y="1664740"/>
            <a:ext cx="3506128" cy="19909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176" y="1098495"/>
            <a:ext cx="3532550" cy="6253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788939" y="1098495"/>
            <a:ext cx="973559" cy="1134272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32021" y="1664740"/>
            <a:ext cx="346224" cy="441287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5241" y="2774323"/>
            <a:ext cx="3200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To be sustainable, must match costs and revenues over </a:t>
            </a:r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time with surplus  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for </a:t>
            </a:r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renewal &amp; replacement</a:t>
            </a:r>
            <a:endParaRPr lang="en-GB" b="1" dirty="0">
              <a:solidFill>
                <a:srgbClr val="3F2A56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92838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93;p89"/>
          <p:cNvSpPr txBox="1"/>
          <p:nvPr/>
        </p:nvSpPr>
        <p:spPr>
          <a:xfrm>
            <a:off x="733424" y="6583363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2" y="1391795"/>
            <a:ext cx="4591493" cy="45914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 dirty="0"/>
          </a:p>
        </p:txBody>
      </p:sp>
      <p:sp>
        <p:nvSpPr>
          <p:cNvPr id="47" name="Google Shape;491;p89"/>
          <p:cNvSpPr txBox="1"/>
          <p:nvPr/>
        </p:nvSpPr>
        <p:spPr>
          <a:xfrm>
            <a:off x="0" y="596408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73630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493;p89"/>
          <p:cNvSpPr txBox="1"/>
          <p:nvPr/>
        </p:nvSpPr>
        <p:spPr>
          <a:xfrm>
            <a:off x="733424" y="6564155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Slide Number Placeholder 3"/>
          <p:cNvSpPr txBox="1">
            <a:spLocks/>
          </p:cNvSpPr>
          <p:nvPr/>
        </p:nvSpPr>
        <p:spPr>
          <a:xfrm>
            <a:off x="6457950" y="63371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7</a:t>
            </a:fld>
            <a:endParaRPr lang="en-GB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5589264" y="1800227"/>
            <a:ext cx="483679" cy="401766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788939" y="1098495"/>
            <a:ext cx="973559" cy="1134272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832021" y="1664740"/>
            <a:ext cx="346224" cy="441287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994;p119"/>
          <p:cNvSpPr txBox="1"/>
          <p:nvPr/>
        </p:nvSpPr>
        <p:spPr>
          <a:xfrm>
            <a:off x="5080888" y="6127922"/>
            <a:ext cx="4598624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GB" sz="2400" b="1" i="1" u="none" strike="noStrike" cap="none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It’s a complex picture!</a:t>
            </a:r>
            <a:endParaRPr lang="en-GB" sz="2400" b="1" i="1" u="none" strike="noStrike" cap="none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521" y="5023440"/>
            <a:ext cx="355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With high capex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on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projects, central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, liquid funds could become exhausted</a:t>
            </a:r>
          </a:p>
          <a:p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841" y="3755738"/>
            <a:ext cx="3084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Growth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in non-fully-funded research,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and cost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growth ahead of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revenues; we have started to budget net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operating cash flow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deficit</a:t>
            </a:r>
            <a:endParaRPr lang="en-GB" sz="1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38138" y="4731129"/>
            <a:ext cx="2838635" cy="5264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38138" y="5600670"/>
            <a:ext cx="3198635" cy="6067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45776" y="4688295"/>
            <a:ext cx="251950" cy="918442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185776" y="4444793"/>
            <a:ext cx="199667" cy="286336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16400" y="4589600"/>
            <a:ext cx="352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Bond proceeds invested </a:t>
            </a:r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in revenue generating </a:t>
            </a:r>
            <a:r>
              <a:rPr lang="en-GB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projects (non-op. estate), creates incremental value back for core mission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9748" y="3247059"/>
            <a:ext cx="2872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Targeting short </a:t>
            </a:r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and long term actions to improve </a:t>
            </a:r>
            <a:r>
              <a:rPr lang="en-GB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position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0377" y="2148088"/>
            <a:ext cx="3116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Diversified </a:t>
            </a:r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revenues &amp; strong </a:t>
            </a:r>
            <a:r>
              <a:rPr lang="en-GB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B/S allow </a:t>
            </a:r>
            <a:r>
              <a:rPr lang="en-GB" b="1" dirty="0">
                <a:solidFill>
                  <a:srgbClr val="00B05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us to manage risk </a:t>
            </a:r>
            <a:r>
              <a:rPr lang="en-GB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better than most</a:t>
            </a:r>
            <a:endParaRPr lang="en-GB" b="1" dirty="0">
              <a:solidFill>
                <a:srgbClr val="00B050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  <a:p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651947" y="3814786"/>
            <a:ext cx="2340000" cy="0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98630" y="2729098"/>
            <a:ext cx="2305155" cy="9774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81707" y="5397834"/>
            <a:ext cx="3420000" cy="0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119748" y="2743547"/>
            <a:ext cx="338202" cy="542972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320960" y="4890003"/>
            <a:ext cx="349633" cy="507831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295698" y="3814643"/>
            <a:ext cx="356249" cy="225961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Google Shape;523;p92"/>
          <p:cNvSpPr txBox="1">
            <a:spLocks noGrp="1"/>
          </p:cNvSpPr>
          <p:nvPr>
            <p:ph type="title"/>
          </p:nvPr>
        </p:nvSpPr>
        <p:spPr>
          <a:xfrm>
            <a:off x="734400" y="162000"/>
            <a:ext cx="8755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2060"/>
              </a:buClr>
              <a:buSzPts val="2800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ACADEMIC UNIVERSITY FINANCIAL DRIVERS</a:t>
            </a:r>
            <a:endParaRPr sz="2800" b="1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5241" y="2338693"/>
            <a:ext cx="40438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Financial 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balancing act to maintain</a:t>
            </a:r>
          </a:p>
          <a:p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3193" y="1355046"/>
            <a:ext cx="3648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Invest 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in people &amp; estate to </a:t>
            </a:r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stay competitive</a:t>
            </a:r>
            <a:endParaRPr lang="en-US" b="1" dirty="0">
              <a:solidFill>
                <a:srgbClr val="3F2A56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6773" y="759286"/>
            <a:ext cx="2711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Maximise impact 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not </a:t>
            </a:r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profit</a:t>
            </a:r>
            <a:endParaRPr lang="en-GB" b="1" dirty="0">
              <a:solidFill>
                <a:srgbClr val="3F2A56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  <a:p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3193" y="1885383"/>
            <a:ext cx="3785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CUEF cross-subsidises loss making activities</a:t>
            </a:r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90331" y="1219360"/>
            <a:ext cx="34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Capital investment funded by donations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, grants, CUP/CA &amp; unrestricted reserves</a:t>
            </a:r>
          </a:p>
          <a:p>
            <a:endParaRPr lang="en-US" sz="1200" b="1" dirty="0">
              <a:solidFill>
                <a:srgbClr val="3F2A56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046650" y="1800227"/>
            <a:ext cx="2880000" cy="0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28612" y="2698309"/>
            <a:ext cx="3198635" cy="188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38138" y="2220234"/>
            <a:ext cx="3506128" cy="2928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38138" y="3510524"/>
            <a:ext cx="2862804" cy="772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589264" y="1800227"/>
            <a:ext cx="483679" cy="401766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38138" y="1664740"/>
            <a:ext cx="3506128" cy="19909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65176" y="1098495"/>
            <a:ext cx="3532550" cy="6253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788939" y="1098495"/>
            <a:ext cx="973559" cy="1134272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32021" y="1664740"/>
            <a:ext cx="346224" cy="441287"/>
          </a:xfrm>
          <a:prstGeom prst="line">
            <a:avLst/>
          </a:prstGeom>
          <a:ln w="47625">
            <a:solidFill>
              <a:srgbClr val="B59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45241" y="2774323"/>
            <a:ext cx="3200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To be sustainable, must match costs and revenues over </a:t>
            </a:r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time with surplus  </a:t>
            </a:r>
            <a:r>
              <a:rPr lang="en-GB" b="1" dirty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for </a:t>
            </a:r>
            <a:r>
              <a:rPr lang="en-GB" b="1" dirty="0" smtClean="0">
                <a:solidFill>
                  <a:srgbClr val="3F2A56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renewal &amp; replacement</a:t>
            </a:r>
            <a:endParaRPr lang="en-GB" b="1" dirty="0">
              <a:solidFill>
                <a:srgbClr val="3F2A56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13"/>
          <p:cNvSpPr txBox="1">
            <a:spLocks noGrp="1"/>
          </p:cNvSpPr>
          <p:nvPr>
            <p:ph type="sldNum" idx="12"/>
          </p:nvPr>
        </p:nvSpPr>
        <p:spPr>
          <a:xfrm>
            <a:off x="8388424" y="63093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92838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93;p89"/>
          <p:cNvSpPr txBox="1"/>
          <p:nvPr/>
        </p:nvSpPr>
        <p:spPr>
          <a:xfrm>
            <a:off x="733424" y="6583363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8" y="1004229"/>
            <a:ext cx="8388823" cy="4618904"/>
          </a:xfrm>
          <a:prstGeom prst="rect">
            <a:avLst/>
          </a:prstGeom>
        </p:spPr>
      </p:pic>
      <p:sp>
        <p:nvSpPr>
          <p:cNvPr id="9" name="Google Shape;491;p89"/>
          <p:cNvSpPr txBox="1"/>
          <p:nvPr/>
        </p:nvSpPr>
        <p:spPr>
          <a:xfrm>
            <a:off x="0" y="596408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4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8" y="6173630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93;p89"/>
          <p:cNvSpPr txBox="1"/>
          <p:nvPr/>
        </p:nvSpPr>
        <p:spPr>
          <a:xfrm>
            <a:off x="733424" y="6564155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457950" y="63371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2" name="Google Shape;523;p92"/>
          <p:cNvSpPr txBox="1">
            <a:spLocks/>
          </p:cNvSpPr>
          <p:nvPr/>
        </p:nvSpPr>
        <p:spPr>
          <a:xfrm>
            <a:off x="734400" y="162000"/>
            <a:ext cx="8755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2060"/>
              </a:buClr>
              <a:buSzPts val="2800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 CASH FLOW BALANCING ACT</a:t>
            </a:r>
            <a:endParaRPr lang="en-GB" sz="2800" b="1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2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r="14000"/>
          <a:stretch/>
        </p:blipFill>
        <p:spPr>
          <a:xfrm>
            <a:off x="0" y="907311"/>
            <a:ext cx="3524323" cy="5232545"/>
          </a:xfrm>
          <a:prstGeom prst="rect">
            <a:avLst/>
          </a:prstGeom>
        </p:spPr>
      </p:pic>
      <p:pic>
        <p:nvPicPr>
          <p:cNvPr id="13" name="Google Shape;492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138" y="6192838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93;p89"/>
          <p:cNvSpPr txBox="1"/>
          <p:nvPr/>
        </p:nvSpPr>
        <p:spPr>
          <a:xfrm>
            <a:off x="733424" y="6583363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 dirty="0"/>
          </a:p>
        </p:txBody>
      </p:sp>
      <p:sp>
        <p:nvSpPr>
          <p:cNvPr id="16" name="Google Shape;491;p89"/>
          <p:cNvSpPr txBox="1"/>
          <p:nvPr/>
        </p:nvSpPr>
        <p:spPr>
          <a:xfrm>
            <a:off x="0" y="5964080"/>
            <a:ext cx="91440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492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138" y="6173630"/>
            <a:ext cx="2197100" cy="4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93;p89"/>
          <p:cNvSpPr txBox="1"/>
          <p:nvPr/>
        </p:nvSpPr>
        <p:spPr>
          <a:xfrm>
            <a:off x="733424" y="6564155"/>
            <a:ext cx="252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 Division</a:t>
            </a:r>
            <a:endParaRPr sz="1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6457950" y="633714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2" name="Google Shape;982;p118"/>
          <p:cNvSpPr/>
          <p:nvPr/>
        </p:nvSpPr>
        <p:spPr>
          <a:xfrm>
            <a:off x="3435031" y="4453723"/>
            <a:ext cx="5798260" cy="149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n-GB" sz="1600" b="1" u="none" strike="noStrike" cap="none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Arial"/>
              </a:rPr>
              <a:t>Short-term responses:</a:t>
            </a:r>
            <a:endParaRPr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Deliver committed </a:t>
            </a:r>
            <a:r>
              <a:rPr lang="en-GB" sz="1400" u="none" strike="noStrike" cap="none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Budget </a:t>
            </a: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savings</a:t>
            </a:r>
            <a:endParaRPr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Capital programme prioritisation / pause</a:t>
            </a:r>
            <a:endParaRPr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sz="1400" u="none" strike="noStrike" cap="none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Balance timing of commitments / mitigation of </a:t>
            </a:r>
            <a:r>
              <a:rPr lang="en-GB" sz="1400" u="none" strike="noStrike" cap="none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  <a:sym typeface="Arial"/>
              </a:rPr>
              <a:t>risk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Plus COVID-19 emergency measures</a:t>
            </a:r>
            <a:endParaRPr sz="1800" u="none" strike="noStrike" cap="none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46406"/>
            <a:ext cx="3435031" cy="3385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149505" y="3458357"/>
            <a:ext cx="1184200" cy="94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246820" y="3458357"/>
            <a:ext cx="1184200" cy="942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Google Shape;523;p92"/>
          <p:cNvSpPr txBox="1">
            <a:spLocks noGrp="1"/>
          </p:cNvSpPr>
          <p:nvPr>
            <p:ph type="title"/>
          </p:nvPr>
        </p:nvSpPr>
        <p:spPr>
          <a:xfrm>
            <a:off x="734400" y="162000"/>
            <a:ext cx="8755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2060"/>
              </a:buClr>
              <a:buSzPts val="2800"/>
            </a:pP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ACHIEVING A SUSTAINABLE SURPLUS</a:t>
            </a:r>
            <a:endParaRPr sz="2800" b="1" dirty="0">
              <a:solidFill>
                <a:srgbClr val="0070C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9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1035</Words>
  <Application>Microsoft Office PowerPoint</Application>
  <PresentationFormat>On-screen Show (4:3)</PresentationFormat>
  <Paragraphs>188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Noto Sans Symbols</vt:lpstr>
      <vt:lpstr>Tahoma</vt:lpstr>
      <vt:lpstr>Times New Roman</vt:lpstr>
      <vt:lpstr>Simple Light</vt:lpstr>
      <vt:lpstr>Office Theme</vt:lpstr>
      <vt:lpstr>PowerPoint Presentation</vt:lpstr>
      <vt:lpstr>OBJECTIVES OF THIS PRESENTATION</vt:lpstr>
      <vt:lpstr>WHAT WE MEAN BY ‘THE ACADEMIC UNIVERSITY’?</vt:lpstr>
      <vt:lpstr>ACADEMIC UNIVERSITY FINANCIAL DRIVERS</vt:lpstr>
      <vt:lpstr>ACADEMIC UNIVERSITY FINANCIAL DRIVERS</vt:lpstr>
      <vt:lpstr>ACADEMIC UNIVERSITY FINANCIAL DRIVERS</vt:lpstr>
      <vt:lpstr>ACADEMIC UNIVERSITY FINANCIAL DRIVERS</vt:lpstr>
      <vt:lpstr>PowerPoint Presentation</vt:lpstr>
      <vt:lpstr>ACHIEVING A SUSTAINABLE SURPLUS</vt:lpstr>
      <vt:lpstr>ACHIEVING A SUSTAINABLE SURPLUS</vt:lpstr>
      <vt:lpstr>ACHIEVING A SUSTAINABLE SURPLUS</vt:lpstr>
      <vt:lpstr>COVID-19 - THE CURRENT FINANCIAL NARRATIVE </vt:lpstr>
      <vt:lpstr>COVID-19 - THE CURRENT FINANCIAL NARRATIVE </vt:lpstr>
      <vt:lpstr>OUR CURRENT FINANCIAL NARRATIVE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Cambridge University Finances      Wednesday 16th October 2019 ICE All Staff meeting, Madingley Hall</dc:title>
  <dc:creator>Annalena Di Giovanni</dc:creator>
  <cp:lastModifiedBy>Nicola Lawrence</cp:lastModifiedBy>
  <cp:revision>209</cp:revision>
  <dcterms:modified xsi:type="dcterms:W3CDTF">2021-04-26T11:26:03Z</dcterms:modified>
</cp:coreProperties>
</file>